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 id="2147483767" r:id="rId2"/>
  </p:sldMasterIdLst>
  <p:notesMasterIdLst>
    <p:notesMasterId r:id="rId93"/>
  </p:notesMasterIdLst>
  <p:handoutMasterIdLst>
    <p:handoutMasterId r:id="rId94"/>
  </p:handoutMasterIdLst>
  <p:sldIdLst>
    <p:sldId id="262" r:id="rId3"/>
    <p:sldId id="300" r:id="rId4"/>
    <p:sldId id="308" r:id="rId5"/>
    <p:sldId id="307" r:id="rId6"/>
    <p:sldId id="309" r:id="rId7"/>
    <p:sldId id="312" r:id="rId8"/>
    <p:sldId id="263" r:id="rId9"/>
    <p:sldId id="264" r:id="rId10"/>
    <p:sldId id="265" r:id="rId11"/>
    <p:sldId id="313" r:id="rId12"/>
    <p:sldId id="314" r:id="rId13"/>
    <p:sldId id="315" r:id="rId14"/>
    <p:sldId id="316" r:id="rId15"/>
    <p:sldId id="318" r:id="rId16"/>
    <p:sldId id="322" r:id="rId17"/>
    <p:sldId id="323" r:id="rId18"/>
    <p:sldId id="319" r:id="rId19"/>
    <p:sldId id="320" r:id="rId20"/>
    <p:sldId id="321" r:id="rId21"/>
    <p:sldId id="325" r:id="rId22"/>
    <p:sldId id="310" r:id="rId23"/>
    <p:sldId id="269" r:id="rId24"/>
    <p:sldId id="327" r:id="rId25"/>
    <p:sldId id="328" r:id="rId26"/>
    <p:sldId id="329" r:id="rId27"/>
    <p:sldId id="330" r:id="rId28"/>
    <p:sldId id="331" r:id="rId29"/>
    <p:sldId id="334" r:id="rId30"/>
    <p:sldId id="335" r:id="rId31"/>
    <p:sldId id="324" r:id="rId32"/>
    <p:sldId id="326" r:id="rId33"/>
    <p:sldId id="341" r:id="rId34"/>
    <p:sldId id="270" r:id="rId35"/>
    <p:sldId id="350" r:id="rId36"/>
    <p:sldId id="271" r:id="rId37"/>
    <p:sldId id="27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11" r:id="rId75"/>
    <p:sldId id="342" r:id="rId76"/>
    <p:sldId id="343" r:id="rId77"/>
    <p:sldId id="344" r:id="rId78"/>
    <p:sldId id="345" r:id="rId79"/>
    <p:sldId id="346" r:id="rId80"/>
    <p:sldId id="347" r:id="rId81"/>
    <p:sldId id="348" r:id="rId82"/>
    <p:sldId id="349" r:id="rId83"/>
    <p:sldId id="291" r:id="rId84"/>
    <p:sldId id="298" r:id="rId85"/>
    <p:sldId id="297" r:id="rId86"/>
    <p:sldId id="296" r:id="rId87"/>
    <p:sldId id="336" r:id="rId88"/>
    <p:sldId id="337" r:id="rId89"/>
    <p:sldId id="338" r:id="rId90"/>
    <p:sldId id="339" r:id="rId91"/>
    <p:sldId id="340" r:id="rId92"/>
  </p:sldIdLst>
  <p:sldSz cx="9144000" cy="5143500" type="screen16x9"/>
  <p:notesSz cx="6858000" cy="91011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userDrawn="1">
          <p15:clr>
            <a:srgbClr val="A4A3A4"/>
          </p15:clr>
        </p15:guide>
        <p15:guide id="2" orient="horz" pos="2516" userDrawn="1">
          <p15:clr>
            <a:srgbClr val="A4A3A4"/>
          </p15:clr>
        </p15:guide>
        <p15:guide id="3" orient="horz" pos="83" userDrawn="1">
          <p15:clr>
            <a:srgbClr val="A4A3A4"/>
          </p15:clr>
        </p15:guide>
        <p15:guide id="4" orient="horz" pos="156" userDrawn="1">
          <p15:clr>
            <a:srgbClr val="A4A3A4"/>
          </p15:clr>
        </p15:guide>
        <p15:guide id="5" orient="horz" pos="448" userDrawn="1">
          <p15:clr>
            <a:srgbClr val="A4A3A4"/>
          </p15:clr>
        </p15:guide>
        <p15:guide id="6" orient="horz" pos="806" userDrawn="1">
          <p15:clr>
            <a:srgbClr val="A4A3A4"/>
          </p15:clr>
        </p15:guide>
        <p15:guide id="7" orient="horz" pos="907" userDrawn="1">
          <p15:clr>
            <a:srgbClr val="A4A3A4"/>
          </p15:clr>
        </p15:guide>
        <p15:guide id="8" pos="2871" userDrawn="1">
          <p15:clr>
            <a:srgbClr val="A4A3A4"/>
          </p15:clr>
        </p15:guide>
        <p15:guide id="9" pos="575" userDrawn="1">
          <p15:clr>
            <a:srgbClr val="A4A3A4"/>
          </p15:clr>
        </p15:guide>
        <p15:guide id="10" pos="5621" userDrawn="1">
          <p15:clr>
            <a:srgbClr val="A4A3A4"/>
          </p15:clr>
        </p15:guide>
        <p15:guide id="11" pos="5192" userDrawn="1">
          <p15:clr>
            <a:srgbClr val="A4A3A4"/>
          </p15:clr>
        </p15:guide>
      </p15:sldGuideLst>
    </p:ext>
    <p:ext uri="{2D200454-40CA-4A62-9FC3-DE9A4176ACB9}">
      <p15:notesGuideLst xmlns:p15="http://schemas.microsoft.com/office/powerpoint/2012/main">
        <p15:guide id="1" orient="horz" pos="2867">
          <p15:clr>
            <a:srgbClr val="A4A3A4"/>
          </p15:clr>
        </p15:guide>
        <p15:guide id="2" pos="2160">
          <p15:clr>
            <a:srgbClr val="A4A3A4"/>
          </p15:clr>
        </p15:guide>
        <p15:guide id="3" orient="horz" pos="2160">
          <p15:clr>
            <a:srgbClr val="A4A3A4"/>
          </p15:clr>
        </p15:guide>
        <p15:guide id="4" pos="2867">
          <p15:clr>
            <a:srgbClr val="A4A3A4"/>
          </p15:clr>
        </p15:guide>
        <p15:guide id="5" orient="horz" pos="3805">
          <p15:clr>
            <a:srgbClr val="A4A3A4"/>
          </p15:clr>
        </p15:guide>
        <p15:guide id="6" pos="16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an Leffingwell" initials="D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clrMode="gray" frameSlides="1"/>
  <p:clrMru>
    <a:srgbClr val="2F5FAC"/>
    <a:srgbClr val="FED28D"/>
    <a:srgbClr val="D6763E"/>
    <a:srgbClr val="818386"/>
    <a:srgbClr val="FFFF89"/>
    <a:srgbClr val="FFFFFF"/>
    <a:srgbClr val="595959"/>
    <a:srgbClr val="336600"/>
    <a:srgbClr val="FF9966"/>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4" autoAdjust="0"/>
    <p:restoredTop sz="90818" autoAdjust="0"/>
  </p:normalViewPr>
  <p:slideViewPr>
    <p:cSldViewPr snapToGrid="0">
      <p:cViewPr varScale="1">
        <p:scale>
          <a:sx n="87" d="100"/>
          <a:sy n="87" d="100"/>
        </p:scale>
        <p:origin x="762" y="78"/>
      </p:cViewPr>
      <p:guideLst>
        <p:guide orient="horz" pos="1616"/>
        <p:guide orient="horz" pos="2516"/>
        <p:guide orient="horz" pos="83"/>
        <p:guide orient="horz" pos="156"/>
        <p:guide orient="horz" pos="448"/>
        <p:guide orient="horz" pos="806"/>
        <p:guide orient="horz" pos="907"/>
        <p:guide pos="2871"/>
        <p:guide pos="575"/>
        <p:guide pos="5621"/>
        <p:guide pos="5192"/>
      </p:guideLst>
    </p:cSldViewPr>
  </p:slideViewPr>
  <p:notesTextViewPr>
    <p:cViewPr>
      <p:scale>
        <a:sx n="100" d="100"/>
        <a:sy n="100" d="100"/>
      </p:scale>
      <p:origin x="0" y="0"/>
    </p:cViewPr>
  </p:notesTextViewPr>
  <p:sorterViewPr>
    <p:cViewPr>
      <p:scale>
        <a:sx n="200" d="100"/>
        <a:sy n="200" d="100"/>
      </p:scale>
      <p:origin x="0" y="9672"/>
    </p:cViewPr>
  </p:sorterViewPr>
  <p:notesViewPr>
    <p:cSldViewPr snapToGrid="0">
      <p:cViewPr varScale="1">
        <p:scale>
          <a:sx n="174" d="100"/>
          <a:sy n="174" d="100"/>
        </p:scale>
        <p:origin x="1864" y="176"/>
      </p:cViewPr>
      <p:guideLst>
        <p:guide orient="horz" pos="2867"/>
        <p:guide pos="2160"/>
        <p:guide orient="horz" pos="2160"/>
        <p:guide pos="2867"/>
        <p:guide orient="horz" pos="3805"/>
        <p:guide pos="162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44502"/>
            <a:ext cx="2971800" cy="455057"/>
          </a:xfrm>
          <a:prstGeom prst="rect">
            <a:avLst/>
          </a:prstGeom>
        </p:spPr>
        <p:txBody>
          <a:bodyPr vert="horz" lIns="91440" tIns="45720" rIns="91440" bIns="45720" rtlCol="0" anchor="b"/>
          <a:lstStyle>
            <a:lvl1pPr algn="r">
              <a:defRPr sz="1200"/>
            </a:lvl1pPr>
          </a:lstStyle>
          <a:p>
            <a:fld id="{21BF4816-14EF-D641-A5AB-1D409B5B8EC6}" type="slidenum">
              <a:rPr lang="en-US" smtClean="0"/>
              <a:pPr/>
              <a:t>‹#›</a:t>
            </a:fld>
            <a:endParaRPr lang="en-US"/>
          </a:p>
        </p:txBody>
      </p:sp>
    </p:spTree>
    <p:extLst>
      <p:ext uri="{BB962C8B-B14F-4D97-AF65-F5344CB8AC3E}">
        <p14:creationId xmlns:p14="http://schemas.microsoft.com/office/powerpoint/2010/main" val="1602371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5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5057"/>
          </a:xfrm>
          <a:prstGeom prst="rect">
            <a:avLst/>
          </a:prstGeom>
        </p:spPr>
        <p:txBody>
          <a:bodyPr vert="horz" lIns="91440" tIns="45720" rIns="91440" bIns="45720" rtlCol="0"/>
          <a:lstStyle>
            <a:lvl1pPr algn="r">
              <a:defRPr sz="1200"/>
            </a:lvl1pPr>
          </a:lstStyle>
          <a:p>
            <a:fld id="{3265713E-A514-4470-823F-2D78992CD43C}" type="datetimeFigureOut">
              <a:rPr lang="en-US" smtClean="0"/>
              <a:pPr/>
              <a:t>10/5/2017</a:t>
            </a:fld>
            <a:endParaRPr lang="en-US" dirty="0"/>
          </a:p>
        </p:txBody>
      </p:sp>
      <p:sp>
        <p:nvSpPr>
          <p:cNvPr id="4" name="Slide Image Placeholder 3"/>
          <p:cNvSpPr>
            <a:spLocks noGrp="1" noRot="1" noChangeAspect="1"/>
          </p:cNvSpPr>
          <p:nvPr>
            <p:ph type="sldImg" idx="2"/>
          </p:nvPr>
        </p:nvSpPr>
        <p:spPr>
          <a:xfrm>
            <a:off x="395288" y="682625"/>
            <a:ext cx="6067425" cy="34131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23041"/>
            <a:ext cx="5486400" cy="40955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44502"/>
            <a:ext cx="2971800" cy="45505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44502"/>
            <a:ext cx="2971800" cy="455057"/>
          </a:xfrm>
          <a:prstGeom prst="rect">
            <a:avLst/>
          </a:prstGeom>
        </p:spPr>
        <p:txBody>
          <a:bodyPr vert="horz" lIns="91440" tIns="45720" rIns="91440" bIns="45720" rtlCol="0" anchor="b"/>
          <a:lstStyle>
            <a:lvl1pPr algn="r">
              <a:defRPr sz="1200"/>
            </a:lvl1pPr>
          </a:lstStyle>
          <a:p>
            <a:fld id="{F0EB2F42-7EB3-426A-AE0F-BE645EFDC311}" type="slidenum">
              <a:rPr lang="en-US" smtClean="0"/>
              <a:pPr/>
              <a:t>‹#›</a:t>
            </a:fld>
            <a:endParaRPr lang="en-US" dirty="0"/>
          </a:p>
        </p:txBody>
      </p:sp>
    </p:spTree>
    <p:extLst>
      <p:ext uri="{BB962C8B-B14F-4D97-AF65-F5344CB8AC3E}">
        <p14:creationId xmlns:p14="http://schemas.microsoft.com/office/powerpoint/2010/main" val="204477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scaledagileframework.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EB2F42-7EB3-426A-AE0F-BE645EFDC311}" type="slidenum">
              <a:rPr lang="en-US" smtClean="0"/>
              <a:pPr/>
              <a:t>1</a:t>
            </a:fld>
            <a:endParaRPr lang="en-US" dirty="0"/>
          </a:p>
        </p:txBody>
      </p:sp>
    </p:spTree>
    <p:extLst>
      <p:ext uri="{BB962C8B-B14F-4D97-AF65-F5344CB8AC3E}">
        <p14:creationId xmlns:p14="http://schemas.microsoft.com/office/powerpoint/2010/main" val="3367560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us, that's SAFe—the Scaled Agile Framework.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is that?</a:t>
            </a:r>
          </a:p>
          <a:p>
            <a:r>
              <a:rPr lang="en-US" sz="1200" i="1" kern="1200" dirty="0">
                <a:solidFill>
                  <a:schemeClr val="tx1"/>
                </a:solidFill>
                <a:effectLst/>
                <a:latin typeface="+mn-lt"/>
                <a:ea typeface="+mn-ea"/>
                <a:cs typeface="+mn-cs"/>
              </a:rPr>
              <a:t>SAFe is a freely revealed knowledge base of integrated, proven patterns for enterprise Lean-Agile development.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an interactive website with clickable icons that go to articles,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discussions,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blogs and links to the various resources you'll need to be successful with your implementation.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take a brief look at the Framework….</a:t>
            </a:r>
          </a:p>
          <a:p>
            <a:pPr algn="l"/>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10</a:t>
            </a:fld>
            <a:endParaRPr lang="en-US" dirty="0"/>
          </a:p>
        </p:txBody>
      </p:sp>
    </p:spTree>
    <p:extLst>
      <p:ext uri="{BB962C8B-B14F-4D97-AF65-F5344CB8AC3E}">
        <p14:creationId xmlns:p14="http://schemas.microsoft.com/office/powerpoint/2010/main" val="476843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kern="1200" dirty="0">
                <a:solidFill>
                  <a:schemeClr val="tx1"/>
                </a:solidFill>
                <a:latin typeface="Arial"/>
                <a:ea typeface="+mn-ea"/>
                <a:cs typeface="+mn-cs"/>
              </a:rPr>
              <a:t>The</a:t>
            </a:r>
            <a:r>
              <a:rPr lang="en-US" sz="1200" kern="1200" baseline="0" dirty="0">
                <a:solidFill>
                  <a:schemeClr val="tx1"/>
                </a:solidFill>
                <a:latin typeface="Arial"/>
                <a:ea typeface="+mn-ea"/>
                <a:cs typeface="+mn-cs"/>
              </a:rPr>
              <a:t> Core Values that we treasure and base the framework on are unchanged:</a:t>
            </a:r>
            <a:endParaRPr lang="en-US" sz="1200" kern="1200" dirty="0">
              <a:solidFill>
                <a:schemeClr val="tx1"/>
              </a:solidFill>
              <a:latin typeface="Arial"/>
              <a:ea typeface="+mn-ea"/>
              <a:cs typeface="+mn-cs"/>
            </a:endParaRPr>
          </a:p>
          <a:p>
            <a:pPr marL="171450" indent="-171450">
              <a:buFont typeface="Arial"/>
              <a:buChar char="•"/>
            </a:pPr>
            <a:endParaRPr lang="en-US" baseline="0" dirty="0"/>
          </a:p>
          <a:p>
            <a:pPr marL="228600" indent="-228600">
              <a:buFont typeface="+mj-lt"/>
              <a:buAutoNum type="arabicPeriod"/>
            </a:pPr>
            <a:r>
              <a:rPr lang="en-US" baseline="0" dirty="0"/>
              <a:t>With its built-in-quality focus, SAFe helps teams create good code and components quality, which is important, because “</a:t>
            </a:r>
            <a:r>
              <a:rPr lang="en-US" i="1" baseline="0" dirty="0"/>
              <a:t>You can’t scale crappy code</a:t>
            </a:r>
            <a:r>
              <a:rPr lang="en-US" baseline="0" dirty="0"/>
              <a:t>”</a:t>
            </a:r>
            <a:r>
              <a:rPr lang="en-US" i="0" baseline="0" dirty="0"/>
              <a:t> (or hardware or anything else).</a:t>
            </a:r>
            <a:endParaRPr lang="en-US" baseline="0" dirty="0"/>
          </a:p>
          <a:p>
            <a:pPr marL="228600" indent="-228600">
              <a:buFont typeface="+mj-lt"/>
              <a:buAutoNum type="arabicPeriod"/>
            </a:pPr>
            <a:endParaRPr lang="en-US" baseline="0" dirty="0"/>
          </a:p>
          <a:p>
            <a:pPr marL="228600" indent="-228600">
              <a:buFont typeface="+mj-lt"/>
              <a:buAutoNum type="arabicPeriod"/>
            </a:pPr>
            <a:r>
              <a:rPr lang="en-US" baseline="0" dirty="0"/>
              <a:t>There is a primary focus on program execution, which is the ability to build large systems incrementally, in a predictable and reliable manner. If you can’t do that, not much else really matters.</a:t>
            </a:r>
          </a:p>
          <a:p>
            <a:pPr marL="228600" indent="-228600">
              <a:buFont typeface="+mj-lt"/>
              <a:buAutoNum type="arabicPeriod"/>
            </a:pPr>
            <a:endParaRPr lang="en-US" baseline="0"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Global alignment trumps local optimization. Everyone needs to understand and agree on what it is they are building, and what problems the system needs to address. Teams are empowered, for certain, but they work together to accomplish the larger program and enterprise mission.</a:t>
            </a:r>
          </a:p>
          <a:p>
            <a:pPr marL="228600" indent="-228600">
              <a:buFont typeface="+mj-lt"/>
              <a:buAutoNum type="arabicPeriod"/>
            </a:pPr>
            <a:endParaRPr lang="en-US" baseline="0" dirty="0"/>
          </a:p>
          <a:p>
            <a:pPr marL="228600" indent="-228600">
              <a:buFont typeface="+mj-lt"/>
              <a:buAutoNum type="arabicPeriod"/>
            </a:pPr>
            <a:r>
              <a:rPr lang="en-US" baseline="0" dirty="0"/>
              <a:t>Lean and Agile require trust to be effective. The framework helps build trust via transparency. </a:t>
            </a:r>
            <a:r>
              <a:rPr lang="en-US" i="0" baseline="0" dirty="0"/>
              <a:t>Lean </a:t>
            </a:r>
            <a:r>
              <a:rPr lang="en-US" i="0" baseline="0" dirty="0" err="1"/>
              <a:t>doesn</a:t>
            </a:r>
            <a:r>
              <a:rPr lang="uk-UA" i="0" baseline="0" dirty="0"/>
              <a:t>’</a:t>
            </a:r>
            <a:r>
              <a:rPr lang="en-US" i="0" baseline="0" dirty="0"/>
              <a:t>t work if an organization hides behind its politics, because “you can</a:t>
            </a:r>
            <a:r>
              <a:rPr lang="uk-UA" i="0" baseline="0" dirty="0"/>
              <a:t>’</a:t>
            </a:r>
            <a:r>
              <a:rPr lang="en-US" i="0" baseline="0" dirty="0"/>
              <a:t>t manage a secret.”</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p>
        </p:txBody>
      </p:sp>
      <p:sp>
        <p:nvSpPr>
          <p:cNvPr id="4" name="Slide Number Placeholder 3"/>
          <p:cNvSpPr>
            <a:spLocks noGrp="1"/>
          </p:cNvSpPr>
          <p:nvPr>
            <p:ph type="sldNum" sz="quarter" idx="10"/>
          </p:nvPr>
        </p:nvSpPr>
        <p:spPr/>
        <p:txBody>
          <a:bodyPr/>
          <a:lstStyle/>
          <a:p>
            <a:fld id="{F0EB2F42-7EB3-426A-AE0F-BE645EFDC311}" type="slidenum">
              <a:rPr lang="en-US" smtClean="0">
                <a:solidFill>
                  <a:prstClr val="black"/>
                </a:solidFill>
              </a:rPr>
              <a:pPr/>
              <a:t>11</a:t>
            </a:fld>
            <a:endParaRPr lang="en-US"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Introducing </a:t>
            </a:r>
            <a:r>
              <a:rPr lang="en-US" dirty="0" err="1">
                <a:solidFill>
                  <a:prstClr val="black"/>
                </a:solidFill>
              </a:rPr>
              <a:t>SAFe</a:t>
            </a:r>
            <a:endParaRPr lang="en-US" dirty="0">
              <a:solidFill>
                <a:prstClr val="black"/>
              </a:solidFill>
            </a:endParaRPr>
          </a:p>
        </p:txBody>
      </p:sp>
    </p:spTree>
    <p:extLst>
      <p:ext uri="{BB962C8B-B14F-4D97-AF65-F5344CB8AC3E}">
        <p14:creationId xmlns:p14="http://schemas.microsoft.com/office/powerpoint/2010/main" val="218760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kern="1200" dirty="0">
                <a:solidFill>
                  <a:schemeClr val="tx1"/>
                </a:solidFill>
                <a:latin typeface="Arial"/>
                <a:ea typeface="+mn-ea"/>
                <a:cs typeface="+mn-cs"/>
              </a:rPr>
              <a:t>The</a:t>
            </a:r>
            <a:r>
              <a:rPr lang="en-US" sz="1200" kern="1200" baseline="0" dirty="0">
                <a:solidFill>
                  <a:schemeClr val="tx1"/>
                </a:solidFill>
                <a:latin typeface="Arial"/>
                <a:ea typeface="+mn-ea"/>
                <a:cs typeface="+mn-cs"/>
              </a:rPr>
              <a:t> Core Values that we treasure and base the framework on are unchanged:</a:t>
            </a:r>
            <a:endParaRPr lang="en-US" sz="1200" kern="1200" dirty="0">
              <a:solidFill>
                <a:schemeClr val="tx1"/>
              </a:solidFill>
              <a:latin typeface="Arial"/>
              <a:ea typeface="+mn-ea"/>
              <a:cs typeface="+mn-cs"/>
            </a:endParaRPr>
          </a:p>
          <a:p>
            <a:pPr marL="171450" indent="-171450">
              <a:buFont typeface="Arial"/>
              <a:buChar char="•"/>
            </a:pPr>
            <a:endParaRPr lang="en-US" baseline="0" dirty="0"/>
          </a:p>
          <a:p>
            <a:pPr marL="228600" indent="-228600">
              <a:buFont typeface="+mj-lt"/>
              <a:buAutoNum type="arabicPeriod"/>
            </a:pPr>
            <a:r>
              <a:rPr lang="en-US" baseline="0" dirty="0"/>
              <a:t>With its built-in-quality focus, SAFe helps teams create good code and components quality, which is important, because “</a:t>
            </a:r>
            <a:r>
              <a:rPr lang="en-US" i="1" baseline="0" dirty="0"/>
              <a:t>You can’t scale crappy code</a:t>
            </a:r>
            <a:r>
              <a:rPr lang="en-US" baseline="0" dirty="0"/>
              <a:t>”</a:t>
            </a:r>
            <a:r>
              <a:rPr lang="en-US" i="0" baseline="0" dirty="0"/>
              <a:t> (or hardware or anything else).</a:t>
            </a:r>
            <a:endParaRPr lang="en-US" baseline="0" dirty="0"/>
          </a:p>
          <a:p>
            <a:pPr marL="228600" indent="-228600">
              <a:buFont typeface="+mj-lt"/>
              <a:buAutoNum type="arabicPeriod"/>
            </a:pPr>
            <a:endParaRPr lang="en-US" baseline="0" dirty="0"/>
          </a:p>
          <a:p>
            <a:pPr marL="228600" indent="-228600">
              <a:buFont typeface="+mj-lt"/>
              <a:buAutoNum type="arabicPeriod"/>
            </a:pPr>
            <a:r>
              <a:rPr lang="en-US" baseline="0" dirty="0"/>
              <a:t>There is a primary focus on program execution, which is the ability to build large systems incrementally, in a predictable and reliable manner. If you can’t do that, not much else really matters.</a:t>
            </a:r>
          </a:p>
          <a:p>
            <a:pPr marL="228600" indent="-228600">
              <a:buFont typeface="+mj-lt"/>
              <a:buAutoNum type="arabicPeriod"/>
            </a:pPr>
            <a:endParaRPr lang="en-US" baseline="0"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Global alignment trumps local optimization. Everyone needs to understand and agree on what it is they are building, and what problems the system needs to address. Teams are empowered, for certain, but they work together to accomplish the larger program and enterprise mission.</a:t>
            </a:r>
          </a:p>
          <a:p>
            <a:pPr marL="228600" indent="-228600">
              <a:buFont typeface="+mj-lt"/>
              <a:buAutoNum type="arabicPeriod"/>
            </a:pPr>
            <a:endParaRPr lang="en-US" baseline="0" dirty="0"/>
          </a:p>
          <a:p>
            <a:pPr marL="228600" indent="-228600">
              <a:buFont typeface="+mj-lt"/>
              <a:buAutoNum type="arabicPeriod"/>
            </a:pPr>
            <a:r>
              <a:rPr lang="en-US" baseline="0" dirty="0"/>
              <a:t>Lean and Agile require trust to be effective. The framework helps build trust via transparency. </a:t>
            </a:r>
            <a:r>
              <a:rPr lang="en-US" i="0" baseline="0" dirty="0"/>
              <a:t>Lean </a:t>
            </a:r>
            <a:r>
              <a:rPr lang="en-US" i="0" baseline="0" dirty="0" err="1"/>
              <a:t>doesn</a:t>
            </a:r>
            <a:r>
              <a:rPr lang="uk-UA" i="0" baseline="0" dirty="0"/>
              <a:t>’</a:t>
            </a:r>
            <a:r>
              <a:rPr lang="en-US" i="0" baseline="0" dirty="0"/>
              <a:t>t work if an organization hides behind its politics, because “you can</a:t>
            </a:r>
            <a:r>
              <a:rPr lang="uk-UA" i="0" baseline="0" dirty="0"/>
              <a:t>’</a:t>
            </a:r>
            <a:r>
              <a:rPr lang="en-US" i="0" baseline="0" dirty="0"/>
              <a:t>t manage a secret.”</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p>
        </p:txBody>
      </p:sp>
      <p:sp>
        <p:nvSpPr>
          <p:cNvPr id="4" name="Slide Number Placeholder 3"/>
          <p:cNvSpPr>
            <a:spLocks noGrp="1"/>
          </p:cNvSpPr>
          <p:nvPr>
            <p:ph type="sldNum" sz="quarter" idx="10"/>
          </p:nvPr>
        </p:nvSpPr>
        <p:spPr/>
        <p:txBody>
          <a:bodyPr/>
          <a:lstStyle/>
          <a:p>
            <a:fld id="{F0EB2F42-7EB3-426A-AE0F-BE645EFDC311}" type="slidenum">
              <a:rPr lang="en-US" smtClean="0">
                <a:solidFill>
                  <a:prstClr val="black"/>
                </a:solidFill>
              </a:rPr>
              <a:pPr/>
              <a:t>12</a:t>
            </a:fld>
            <a:endParaRPr lang="en-US"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Introducing </a:t>
            </a:r>
            <a:r>
              <a:rPr lang="en-US" dirty="0" err="1">
                <a:solidFill>
                  <a:prstClr val="black"/>
                </a:solidFill>
              </a:rPr>
              <a:t>SAFe</a:t>
            </a:r>
            <a:endParaRPr lang="en-US" dirty="0">
              <a:solidFill>
                <a:prstClr val="black"/>
              </a:solidFill>
            </a:endParaRPr>
          </a:p>
        </p:txBody>
      </p:sp>
    </p:spTree>
    <p:extLst>
      <p:ext uri="{BB962C8B-B14F-4D97-AF65-F5344CB8AC3E}">
        <p14:creationId xmlns:p14="http://schemas.microsoft.com/office/powerpoint/2010/main" val="1095124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de-CH" dirty="0"/>
              <a:t>The Framework</a:t>
            </a:r>
            <a:r>
              <a:rPr lang="de-CH" baseline="0" dirty="0"/>
              <a:t> is based on a </a:t>
            </a:r>
            <a:r>
              <a:rPr lang="de-CH" baseline="0" dirty="0" err="1"/>
              <a:t>set</a:t>
            </a:r>
            <a:r>
              <a:rPr lang="de-CH" baseline="0" dirty="0"/>
              <a:t> </a:t>
            </a:r>
            <a:r>
              <a:rPr lang="de-CH" baseline="0" dirty="0" err="1"/>
              <a:t>of</a:t>
            </a:r>
            <a:r>
              <a:rPr lang="de-CH" baseline="0" dirty="0"/>
              <a:t> disparate but </a:t>
            </a:r>
            <a:r>
              <a:rPr lang="de-CH" baseline="0" dirty="0" err="1"/>
              <a:t>compatible</a:t>
            </a:r>
            <a:r>
              <a:rPr lang="de-CH" baseline="0" dirty="0"/>
              <a:t> </a:t>
            </a:r>
            <a:r>
              <a:rPr lang="de-CH" baseline="0" dirty="0" err="1"/>
              <a:t>bodies</a:t>
            </a:r>
            <a:r>
              <a:rPr lang="de-CH" baseline="0" dirty="0"/>
              <a:t> </a:t>
            </a:r>
            <a:r>
              <a:rPr lang="de-CH" baseline="0" dirty="0" err="1"/>
              <a:t>of</a:t>
            </a:r>
            <a:r>
              <a:rPr lang="de-CH" baseline="0" dirty="0"/>
              <a:t> knowledge – Agile </a:t>
            </a:r>
            <a:r>
              <a:rPr lang="de-CH" baseline="0" dirty="0" err="1"/>
              <a:t>development</a:t>
            </a:r>
            <a:r>
              <a:rPr lang="de-CH" baseline="0" dirty="0"/>
              <a:t>, Lean </a:t>
            </a:r>
            <a:r>
              <a:rPr lang="de-CH" baseline="0" dirty="0" err="1"/>
              <a:t>thinking</a:t>
            </a:r>
            <a:r>
              <a:rPr lang="de-CH" baseline="0" dirty="0"/>
              <a:t> </a:t>
            </a:r>
            <a:r>
              <a:rPr lang="de-CH" baseline="0" dirty="0" err="1"/>
              <a:t>and</a:t>
            </a:r>
            <a:r>
              <a:rPr lang="de-CH" baseline="0" dirty="0"/>
              <a:t> Lean </a:t>
            </a:r>
            <a:r>
              <a:rPr lang="de-CH" baseline="0" dirty="0" err="1"/>
              <a:t>product</a:t>
            </a:r>
            <a:r>
              <a:rPr lang="de-CH" baseline="0" dirty="0"/>
              <a:t> </a:t>
            </a:r>
            <a:r>
              <a:rPr lang="de-CH" baseline="0" dirty="0" err="1"/>
              <a:t>development</a:t>
            </a:r>
            <a:r>
              <a:rPr lang="de-CH" baseline="0" dirty="0"/>
              <a:t>, </a:t>
            </a:r>
            <a:r>
              <a:rPr lang="de-CH" baseline="0" dirty="0" err="1"/>
              <a:t>systems</a:t>
            </a:r>
            <a:r>
              <a:rPr lang="de-CH" baseline="0" dirty="0"/>
              <a:t> </a:t>
            </a:r>
            <a:r>
              <a:rPr lang="de-CH" baseline="0" dirty="0" err="1"/>
              <a:t>thinking</a:t>
            </a:r>
            <a:r>
              <a:rPr lang="de-CH" baseline="0" dirty="0"/>
              <a:t>, </a:t>
            </a:r>
            <a:r>
              <a:rPr lang="de-CH" baseline="0" dirty="0" err="1"/>
              <a:t>and</a:t>
            </a:r>
            <a:r>
              <a:rPr lang="de-CH" baseline="0" dirty="0"/>
              <a:t> </a:t>
            </a:r>
            <a:r>
              <a:rPr lang="de-CH" baseline="0" dirty="0" err="1"/>
              <a:t>systems</a:t>
            </a:r>
            <a:r>
              <a:rPr lang="de-CH" baseline="0" dirty="0"/>
              <a:t> </a:t>
            </a:r>
            <a:r>
              <a:rPr lang="de-CH" baseline="0" dirty="0" err="1"/>
              <a:t>engineering</a:t>
            </a:r>
            <a:r>
              <a:rPr lang="de-CH" baseline="0" dirty="0"/>
              <a:t>.</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knowledge</a:t>
            </a:r>
            <a:r>
              <a:rPr lang="en-US" baseline="0" dirty="0"/>
              <a:t> of the </a:t>
            </a:r>
            <a:r>
              <a:rPr lang="en-US" dirty="0"/>
              <a:t>Framework</a:t>
            </a:r>
            <a:r>
              <a:rPr lang="en-US" baseline="0" dirty="0"/>
              <a:t> isn’t</a:t>
            </a:r>
            <a:r>
              <a:rPr lang="en-US" dirty="0"/>
              <a:t> a one-time learning event…. It’s an</a:t>
            </a:r>
            <a:r>
              <a:rPr lang="en-US" baseline="0" dirty="0"/>
              <a:t> ongoing process.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first public release of SAFe,</a:t>
            </a:r>
            <a:r>
              <a:rPr lang="en-US" baseline="0" dirty="0"/>
              <a:t> </a:t>
            </a:r>
            <a:r>
              <a:rPr lang="en-US" dirty="0"/>
              <a:t>in its current web-accessible form, was in 2011. But its history goes back even earlier than</a:t>
            </a:r>
            <a:r>
              <a:rPr lang="en-US" baseline="0" dirty="0"/>
              <a:t> that. </a:t>
            </a:r>
            <a:r>
              <a:rPr lang="en-US" dirty="0"/>
              <a:t>So you</a:t>
            </a:r>
            <a:r>
              <a:rPr lang="en-US" baseline="0" dirty="0"/>
              <a:t> </a:t>
            </a:r>
            <a:r>
              <a:rPr lang="en-US" dirty="0"/>
              <a:t>can see that the pace of </a:t>
            </a:r>
            <a:r>
              <a:rPr lang="en-US" baseline="0" dirty="0"/>
              <a:t>innovation is relentless and </a:t>
            </a:r>
            <a:r>
              <a:rPr lang="en-US" b="1" i="1" baseline="0" dirty="0"/>
              <a:t>constant</a:t>
            </a:r>
            <a:r>
              <a:rPr lang="en-US" baseline="0" dirty="0"/>
              <a:t>; we are always updating the site and its corresponding courseware with what we learn.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Articles</a:t>
            </a:r>
            <a:r>
              <a:rPr lang="en-US" baseline="0" dirty="0"/>
              <a:t> can be updated and republished at any time. </a:t>
            </a:r>
            <a:r>
              <a:rPr lang="en-US" dirty="0"/>
              <a:t>Previously we’d release more frequent updates to the </a:t>
            </a:r>
            <a:r>
              <a:rPr lang="en-US" baseline="0" dirty="0"/>
              <a:t>“Big Picture”</a:t>
            </a:r>
            <a:r>
              <a:rPr lang="en-US" dirty="0"/>
              <a:t> itself, but now there is about a once</a:t>
            </a:r>
            <a:r>
              <a:rPr lang="en-US" baseline="0" dirty="0"/>
              <a:t>-a-year release cycle on the BP. We make an effort to be backwards compatible wherever possible, so the specific practices and roles you’ve adopted can remain largely unchanged while you avail yourself of the new features in each new release. “Behind the BP,” the pace of innovation continues, as we are continuously updating new articles and adding guidance articles as well. </a:t>
            </a:r>
            <a:endParaRPr lang="en-US" dirty="0"/>
          </a:p>
          <a:p>
            <a:pPr marL="171450" indent="-171450">
              <a:buFont typeface="Arial"/>
              <a:buChar char="•"/>
            </a:pPr>
            <a:endParaRPr lang="en-US" baseline="0" dirty="0"/>
          </a:p>
          <a:p>
            <a:pPr marL="171450" indent="-171450">
              <a:buFont typeface="Arial"/>
              <a:buChar char="•"/>
            </a:pPr>
            <a:r>
              <a:rPr lang="en-US" baseline="0" dirty="0"/>
              <a:t>With SAFe 4.0, we have merged the practices of SAFe for Lean Systems Engineering and SAFe 3.0 into a new release. As such, SAFe 4.0 handles the needs of small to medium-size software and systems builders, but it also scales to the needs of those building some of the world’s biggest, most complex, and most impactful software solutions and cyber-physical systems. </a:t>
            </a:r>
          </a:p>
          <a:p>
            <a:pPr marL="0" indent="0">
              <a:buFont typeface="Arial"/>
              <a:buNone/>
            </a:pPr>
            <a:endParaRPr lang="en-US" baseline="0" dirty="0"/>
          </a:p>
          <a:p>
            <a:pPr marL="171450" indent="-171450">
              <a:buFont typeface="Arial"/>
              <a:buChar char="•"/>
            </a:pPr>
            <a:r>
              <a:rPr lang="en-US" baseline="0" dirty="0"/>
              <a:t>Let’s look further into this major new release.</a:t>
            </a:r>
          </a:p>
          <a:p>
            <a:pPr marL="171450" indent="-171450">
              <a:buFont typeface="Arial"/>
              <a:buChar char="•"/>
            </a:pPr>
            <a:endParaRPr lang="en-US" baseline="0"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13</a:t>
            </a:fld>
            <a:endParaRPr lang="en-US" dirty="0"/>
          </a:p>
        </p:txBody>
      </p:sp>
    </p:spTree>
    <p:extLst>
      <p:ext uri="{BB962C8B-B14F-4D97-AF65-F5344CB8AC3E}">
        <p14:creationId xmlns:p14="http://schemas.microsoft.com/office/powerpoint/2010/main" val="96467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253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Team Level has been updated, too. </a:t>
            </a:r>
          </a:p>
          <a:p>
            <a:r>
              <a:rPr lang="en-US" dirty="0"/>
              <a:t>SAFe now supports</a:t>
            </a:r>
            <a:r>
              <a:rPr lang="en-US" baseline="0" dirty="0"/>
              <a:t> </a:t>
            </a:r>
            <a:r>
              <a:rPr lang="en-US" dirty="0"/>
              <a:t>Kanban for teams, with the team’s local </a:t>
            </a:r>
            <a:r>
              <a:rPr lang="en-US" baseline="0" dirty="0"/>
              <a:t>Kanban feeding the Team Backlog.</a:t>
            </a:r>
            <a:endParaRPr lang="en-US" dirty="0"/>
          </a:p>
          <a:p>
            <a:endParaRPr lang="en-US" dirty="0"/>
          </a:p>
          <a:p>
            <a:r>
              <a:rPr lang="en-US" baseline="0" dirty="0"/>
              <a:t>Scrum is directly supported and described, as has always been the case. </a:t>
            </a:r>
          </a:p>
          <a:p>
            <a:r>
              <a:rPr lang="en-US" baseline="0" dirty="0"/>
              <a:t>We’ve also selectively harvested and described some XP practices: collective ownership, Continuous Integration, Test-First, pair work (not necessarily pair programming).</a:t>
            </a:r>
          </a:p>
          <a:p>
            <a:endParaRPr lang="en-US" baseline="0" dirty="0"/>
          </a:p>
          <a:p>
            <a:r>
              <a:rPr lang="en-US" baseline="0" dirty="0"/>
              <a:t>Calling out these elements of Scrum, </a:t>
            </a:r>
            <a:r>
              <a:rPr lang="en-US" baseline="0" dirty="0" err="1"/>
              <a:t>Kanban</a:t>
            </a:r>
            <a:r>
              <a:rPr lang="en-US" baseline="0" dirty="0"/>
              <a:t>, and XP enables teams to apply the best of all of them, and ignore the external method wars. </a:t>
            </a:r>
          </a:p>
          <a:p>
            <a:endParaRPr lang="en-US" baseline="0" dirty="0"/>
          </a:p>
          <a:p>
            <a:r>
              <a:rPr lang="en-US" baseline="0" dirty="0"/>
              <a:t>Built-In Quality guidance has been expanded to cover software and hardware.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EB2F42-7EB3-426A-AE0F-BE645EFDC3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8704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Team Level has been updated, too. </a:t>
            </a:r>
          </a:p>
          <a:p>
            <a:r>
              <a:rPr lang="en-US" dirty="0"/>
              <a:t>SAFe now supports</a:t>
            </a:r>
            <a:r>
              <a:rPr lang="en-US" baseline="0" dirty="0"/>
              <a:t> </a:t>
            </a:r>
            <a:r>
              <a:rPr lang="en-US" dirty="0"/>
              <a:t>Kanban for teams, with the team’s local </a:t>
            </a:r>
            <a:r>
              <a:rPr lang="en-US" baseline="0" dirty="0"/>
              <a:t>Kanban feeding the Team Backlog.</a:t>
            </a:r>
            <a:endParaRPr lang="en-US" dirty="0"/>
          </a:p>
          <a:p>
            <a:endParaRPr lang="en-US" dirty="0"/>
          </a:p>
          <a:p>
            <a:r>
              <a:rPr lang="en-US" baseline="0" dirty="0"/>
              <a:t>Scrum is directly supported and described, as has always been the case. </a:t>
            </a:r>
          </a:p>
          <a:p>
            <a:r>
              <a:rPr lang="en-US" baseline="0" dirty="0"/>
              <a:t>We’ve also selectively harvested and described some XP practices: collective ownership, Continuous Integration, Test-First, pair work (not necessarily pair programming).</a:t>
            </a:r>
          </a:p>
          <a:p>
            <a:endParaRPr lang="en-US" baseline="0" dirty="0"/>
          </a:p>
          <a:p>
            <a:r>
              <a:rPr lang="en-US" baseline="0" dirty="0"/>
              <a:t>Calling out these elements of Scrum, </a:t>
            </a:r>
            <a:r>
              <a:rPr lang="en-US" baseline="0" dirty="0" err="1"/>
              <a:t>Kanban</a:t>
            </a:r>
            <a:r>
              <a:rPr lang="en-US" baseline="0" dirty="0"/>
              <a:t>, and XP enables teams to apply the best of all of them, and ignore the external method wars. </a:t>
            </a:r>
          </a:p>
          <a:p>
            <a:endParaRPr lang="en-US" baseline="0" dirty="0"/>
          </a:p>
          <a:p>
            <a:r>
              <a:rPr lang="en-US" baseline="0" dirty="0"/>
              <a:t>Built-In Quality guidance has been expanded to cover software and hardware.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EB2F42-7EB3-426A-AE0F-BE645EFDC3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474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a:p>
          <a:p>
            <a:pPr marL="171450" indent="-171450">
              <a:spcBef>
                <a:spcPts val="600"/>
              </a:spcBef>
              <a:spcAft>
                <a:spcPts val="600"/>
              </a:spcAft>
              <a:buFont typeface="Arial" charset="0"/>
              <a:buChar char="•"/>
            </a:pPr>
            <a:r>
              <a:rPr lang="en-US" sz="1200" dirty="0"/>
              <a:t>Organized around the flow of value</a:t>
            </a:r>
          </a:p>
          <a:p>
            <a:pPr marL="171450" indent="-171450">
              <a:spcBef>
                <a:spcPts val="600"/>
              </a:spcBef>
              <a:spcAft>
                <a:spcPts val="600"/>
              </a:spcAft>
              <a:buFont typeface="Arial" charset="0"/>
              <a:buChar char="•"/>
            </a:pPr>
            <a:r>
              <a:rPr lang="en-US" sz="1200" dirty="0"/>
              <a:t>Lean-Agile budgeting empowers decision makers</a:t>
            </a:r>
          </a:p>
          <a:p>
            <a:pPr marL="171450" indent="-171450">
              <a:spcBef>
                <a:spcPts val="600"/>
              </a:spcBef>
              <a:spcAft>
                <a:spcPts val="600"/>
              </a:spcAft>
              <a:buFont typeface="Arial" charset="0"/>
              <a:buChar char="•"/>
            </a:pPr>
            <a:r>
              <a:rPr lang="en-US" sz="1200" dirty="0"/>
              <a:t>Kanban system provides portfolio visibility and WIP limits</a:t>
            </a:r>
          </a:p>
          <a:p>
            <a:pPr marL="171450" indent="-171450">
              <a:spcBef>
                <a:spcPts val="600"/>
              </a:spcBef>
              <a:spcAft>
                <a:spcPts val="600"/>
              </a:spcAft>
              <a:buFont typeface="Arial" charset="0"/>
              <a:buChar char="•"/>
            </a:pPr>
            <a:r>
              <a:rPr lang="en-US" sz="1200" dirty="0"/>
              <a:t>Enterprise architecture guides larger technology decisions</a:t>
            </a:r>
          </a:p>
          <a:p>
            <a:pPr marL="171450" indent="-171450">
              <a:spcBef>
                <a:spcPts val="600"/>
              </a:spcBef>
              <a:spcAft>
                <a:spcPts val="600"/>
              </a:spcAft>
              <a:buFont typeface="Arial" charset="0"/>
              <a:buChar char="•"/>
            </a:pPr>
            <a:r>
              <a:rPr lang="en-US" sz="1200" dirty="0"/>
              <a:t>Objective metrics support governance and improvement</a:t>
            </a:r>
          </a:p>
          <a:p>
            <a:pPr marL="171450" indent="-171450">
              <a:spcBef>
                <a:spcPts val="600"/>
              </a:spcBef>
              <a:spcAft>
                <a:spcPts val="600"/>
              </a:spcAft>
              <a:buFont typeface="Arial" charset="0"/>
              <a:buChar char="•"/>
            </a:pPr>
            <a:r>
              <a:rPr lang="en-US" sz="1200" dirty="0"/>
              <a:t>Value delivery via Epics </a:t>
            </a:r>
          </a:p>
          <a:p>
            <a:pPr marL="171450" indent="-171450">
              <a:buFont typeface="Arial" charset="0"/>
              <a:buChar char="•"/>
            </a:pPr>
            <a:endParaRPr lang="en-US" dirty="0"/>
          </a:p>
          <a:p>
            <a:pPr marL="171450" indent="-171450">
              <a:buFont typeface="Arial" charset="0"/>
              <a:buChar char="•"/>
            </a:pPr>
            <a:endParaRPr lang="en-US" dirty="0"/>
          </a:p>
        </p:txBody>
      </p:sp>
    </p:spTree>
    <p:extLst>
      <p:ext uri="{BB962C8B-B14F-4D97-AF65-F5344CB8AC3E}">
        <p14:creationId xmlns:p14="http://schemas.microsoft.com/office/powerpoint/2010/main" val="3141201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600"/>
              </a:spcBef>
              <a:spcAft>
                <a:spcPts val="600"/>
              </a:spcAft>
              <a:buFont typeface="Arial" charset="0"/>
              <a:buChar char="•"/>
            </a:pPr>
            <a:r>
              <a:rPr lang="en-US" sz="1200" dirty="0"/>
              <a:t>Coordinates development of large Solutions</a:t>
            </a:r>
          </a:p>
          <a:p>
            <a:pPr marL="171450" indent="-171450">
              <a:spcBef>
                <a:spcPts val="600"/>
              </a:spcBef>
              <a:spcAft>
                <a:spcPts val="600"/>
              </a:spcAft>
              <a:buFont typeface="Arial" charset="0"/>
              <a:buChar char="•"/>
            </a:pPr>
            <a:r>
              <a:rPr lang="en-US" sz="1200" dirty="0"/>
              <a:t>Synchronizes multiple ART Value Streams</a:t>
            </a:r>
          </a:p>
          <a:p>
            <a:pPr marL="171450" indent="-171450">
              <a:spcBef>
                <a:spcPts val="600"/>
              </a:spcBef>
              <a:spcAft>
                <a:spcPts val="600"/>
              </a:spcAft>
              <a:buFont typeface="Arial" charset="0"/>
              <a:buChar char="•"/>
            </a:pPr>
            <a:r>
              <a:rPr lang="en-US" sz="1200" dirty="0"/>
              <a:t>Manages Solution Intent</a:t>
            </a:r>
          </a:p>
          <a:p>
            <a:pPr marL="171450" indent="-171450">
              <a:spcBef>
                <a:spcPts val="600"/>
              </a:spcBef>
              <a:spcAft>
                <a:spcPts val="600"/>
              </a:spcAft>
              <a:buFont typeface="Arial" charset="0"/>
              <a:buChar char="•"/>
            </a:pPr>
            <a:r>
              <a:rPr lang="en-US" sz="1200" dirty="0"/>
              <a:t>Integrates suppliers as partners</a:t>
            </a:r>
          </a:p>
          <a:p>
            <a:pPr marL="171450" indent="-171450">
              <a:spcBef>
                <a:spcPts val="600"/>
              </a:spcBef>
              <a:spcAft>
                <a:spcPts val="600"/>
              </a:spcAft>
              <a:buFont typeface="Arial" charset="0"/>
              <a:buChar char="•"/>
            </a:pPr>
            <a:r>
              <a:rPr lang="en-US" sz="1200" dirty="0"/>
              <a:t>Value delivery via Capabilities</a:t>
            </a:r>
          </a:p>
          <a:p>
            <a:endParaRPr lang="en-US" dirty="0"/>
          </a:p>
        </p:txBody>
      </p:sp>
    </p:spTree>
    <p:extLst>
      <p:ext uri="{BB962C8B-B14F-4D97-AF65-F5344CB8AC3E}">
        <p14:creationId xmlns:p14="http://schemas.microsoft.com/office/powerpoint/2010/main" val="357523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600"/>
              </a:spcBef>
              <a:spcAft>
                <a:spcPts val="600"/>
              </a:spcAft>
              <a:buFont typeface="Arial" charset="0"/>
              <a:buChar char="•"/>
            </a:pPr>
            <a:endParaRPr lang="en-US" sz="1200" dirty="0"/>
          </a:p>
        </p:txBody>
      </p:sp>
    </p:spTree>
    <p:extLst>
      <p:ext uri="{BB962C8B-B14F-4D97-AF65-F5344CB8AC3E}">
        <p14:creationId xmlns:p14="http://schemas.microsoft.com/office/powerpoint/2010/main" val="15821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EB2F42-7EB3-426A-AE0F-BE645EFDC3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3262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You'll get results like these:</a:t>
            </a:r>
          </a:p>
          <a:p>
            <a:pPr marL="628650" lvl="1" indent="-171450">
              <a:buFont typeface="Arial" charset="0"/>
              <a:buChar char="•"/>
            </a:pPr>
            <a:r>
              <a:rPr lang="en-US" sz="1200" kern="1200" dirty="0">
                <a:solidFill>
                  <a:schemeClr val="tx1"/>
                </a:solidFill>
                <a:effectLst/>
                <a:latin typeface="+mn-lt"/>
                <a:ea typeface="+mn-ea"/>
                <a:cs typeface="+mn-cs"/>
              </a:rPr>
              <a:t>Happier, more motivated employees</a:t>
            </a:r>
          </a:p>
          <a:p>
            <a:pPr marL="628650" lvl="1" indent="-171450">
              <a:buFont typeface="Arial" charset="0"/>
              <a:buChar char="•"/>
            </a:pPr>
            <a:r>
              <a:rPr lang="en-US" sz="1200" kern="1200" dirty="0">
                <a:solidFill>
                  <a:schemeClr val="tx1"/>
                </a:solidFill>
                <a:effectLst/>
                <a:latin typeface="+mn-lt"/>
                <a:ea typeface="+mn-ea"/>
                <a:cs typeface="+mn-cs"/>
              </a:rPr>
              <a:t>30 to 75% faster time to market</a:t>
            </a:r>
          </a:p>
          <a:p>
            <a:pPr marL="628650" lvl="1" indent="-171450">
              <a:buFont typeface="Arial" charset="0"/>
              <a:buChar char="•"/>
            </a:pPr>
            <a:r>
              <a:rPr lang="en-US" sz="1200" kern="1200" dirty="0">
                <a:solidFill>
                  <a:schemeClr val="tx1"/>
                </a:solidFill>
                <a:effectLst/>
                <a:latin typeface="+mn-lt"/>
                <a:ea typeface="+mn-ea"/>
                <a:cs typeface="+mn-cs"/>
              </a:rPr>
              <a:t>50%-plus defect reduction, and a </a:t>
            </a:r>
          </a:p>
          <a:p>
            <a:pPr marL="628650" lvl="1" indent="-171450">
              <a:buFont typeface="Arial" charset="0"/>
              <a:buChar char="•"/>
            </a:pPr>
            <a:r>
              <a:rPr lang="en-US" sz="1200" kern="1200" dirty="0">
                <a:solidFill>
                  <a:schemeClr val="tx1"/>
                </a:solidFill>
                <a:effectLst/>
                <a:latin typeface="+mn-lt"/>
                <a:ea typeface="+mn-ea"/>
                <a:cs typeface="+mn-cs"/>
              </a:rPr>
              <a:t>20 to 50% increase in productivity. </a:t>
            </a:r>
          </a:p>
          <a:p>
            <a:pPr marL="628650" lvl="1" indent="-171450">
              <a:buFont typeface="Arial"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are some pretty impressive results results and may sound like something that’s tough to believe or marketing hyperbole…..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EB2F42-7EB3-426A-AE0F-BE645EFDC3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1970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let's discuss embracing a Lean-Agile mindset.</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21</a:t>
            </a:fld>
            <a:endParaRPr lang="en-US" dirty="0"/>
          </a:p>
        </p:txBody>
      </p:sp>
    </p:spTree>
    <p:extLst>
      <p:ext uri="{BB962C8B-B14F-4D97-AF65-F5344CB8AC3E}">
        <p14:creationId xmlns:p14="http://schemas.microsoft.com/office/powerpoint/2010/main" val="221467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ffectLst/>
                <a:latin typeface="+mn-lt"/>
                <a:ea typeface="+mn-ea"/>
                <a:cs typeface="+mn-cs"/>
              </a:rPr>
              <a:t>Our Lean-Agile mindset is represented in two things: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The House of Lean</a:t>
            </a:r>
            <a:r>
              <a:rPr lang="en-US" sz="1200" kern="1200" dirty="0">
                <a:solidFill>
                  <a:schemeClr val="tx1"/>
                </a:solidFill>
                <a:effectLst/>
                <a:latin typeface="+mn-lt"/>
                <a:ea typeface="+mn-ea"/>
                <a:cs typeface="+mn-cs"/>
              </a:rPr>
              <a:t>, which you see here. It has a number of elements: </a:t>
            </a:r>
          </a:p>
          <a:p>
            <a:pPr lvl="0"/>
            <a:endParaRPr lang="en-US" sz="1200" b="1" i="1" kern="1200" dirty="0">
              <a:solidFill>
                <a:schemeClr val="tx1"/>
              </a:solidFill>
              <a:effectLst/>
              <a:latin typeface="+mn-lt"/>
              <a:ea typeface="+mn-ea"/>
              <a:cs typeface="+mn-cs"/>
            </a:endParaRPr>
          </a:p>
          <a:p>
            <a:pPr lvl="0"/>
            <a:r>
              <a:rPr lang="en-US" sz="1200" b="1" i="1" kern="1200" dirty="0">
                <a:solidFill>
                  <a:schemeClr val="tx1"/>
                </a:solidFill>
                <a:effectLst/>
                <a:latin typeface="+mn-lt"/>
                <a:ea typeface="+mn-ea"/>
                <a:cs typeface="+mn-cs"/>
              </a:rPr>
              <a:t>Value</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because the goal of Lean is very simple: value, and the shortest sustainable lead time.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accomplished by the pillars of </a:t>
            </a:r>
            <a:r>
              <a:rPr lang="en-US" sz="1200" b="1" i="1" kern="1200" dirty="0">
                <a:solidFill>
                  <a:schemeClr val="tx1"/>
                </a:solidFill>
                <a:effectLst/>
                <a:latin typeface="+mn-lt"/>
                <a:ea typeface="+mn-ea"/>
                <a:cs typeface="+mn-cs"/>
              </a:rPr>
              <a:t>respect for people and culture</a:t>
            </a:r>
            <a:r>
              <a:rPr lang="en-US" sz="1200" kern="1200" dirty="0">
                <a:solidFill>
                  <a:schemeClr val="tx1"/>
                </a:solidFill>
                <a:effectLst/>
                <a:latin typeface="+mn-lt"/>
                <a:ea typeface="+mn-ea"/>
                <a:cs typeface="+mn-cs"/>
              </a:rPr>
              <a:t>, product development </a:t>
            </a:r>
            <a:r>
              <a:rPr lang="en-US" sz="1200" i="1" kern="1200" dirty="0">
                <a:solidFill>
                  <a:schemeClr val="tx1"/>
                </a:solidFill>
                <a:effectLst/>
                <a:latin typeface="+mn-lt"/>
                <a:ea typeface="+mn-ea"/>
                <a:cs typeface="+mn-cs"/>
              </a:rPr>
              <a:t>flow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—critical to long-term sustainability—and </a:t>
            </a:r>
            <a:r>
              <a:rPr lang="en-US" sz="1200" i="1" kern="1200" dirty="0">
                <a:solidFill>
                  <a:schemeClr val="tx1"/>
                </a:solidFill>
                <a:effectLst/>
                <a:latin typeface="+mn-lt"/>
                <a:ea typeface="+mn-ea"/>
                <a:cs typeface="+mn-cs"/>
              </a:rPr>
              <a:t>relentless improvement</a:t>
            </a:r>
            <a:r>
              <a:rPr lang="en-US" sz="1200" kern="1200" dirty="0">
                <a:solidFill>
                  <a:schemeClr val="tx1"/>
                </a:solidFill>
                <a:effectLst/>
                <a:latin typeface="+mn-lt"/>
                <a:ea typeface="+mn-ea"/>
                <a:cs typeface="+mn-cs"/>
              </a:rPr>
              <a: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it's supported by </a:t>
            </a:r>
            <a:r>
              <a:rPr lang="en-US" sz="1200" b="1" i="1" kern="1200" dirty="0">
                <a:solidFill>
                  <a:schemeClr val="tx1"/>
                </a:solidFill>
                <a:effectLst/>
                <a:latin typeface="+mn-lt"/>
                <a:ea typeface="+mn-ea"/>
                <a:cs typeface="+mn-cs"/>
              </a:rPr>
              <a:t>leadership</a:t>
            </a:r>
            <a:r>
              <a:rPr lang="en-US"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 </a:t>
            </a:r>
          </a:p>
          <a:p>
            <a:pPr lvl="0"/>
            <a:endParaRPr lang="en-US" sz="1200" kern="1200" baseline="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the structure in which we tend to think about the Lean paradigm.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Secondly is the </a:t>
            </a:r>
            <a:r>
              <a:rPr lang="en-US" sz="1200" b="1" kern="1200" dirty="0">
                <a:solidFill>
                  <a:schemeClr val="tx1"/>
                </a:solidFill>
                <a:effectLst/>
                <a:latin typeface="+mn-lt"/>
                <a:ea typeface="+mn-ea"/>
                <a:cs typeface="+mn-cs"/>
              </a:rPr>
              <a:t>Agile Manifesto</a:t>
            </a:r>
            <a:r>
              <a:rPr lang="en-US" sz="1200" kern="1200" dirty="0">
                <a:solidFill>
                  <a:schemeClr val="tx1"/>
                </a:solidFill>
                <a:effectLst/>
                <a:latin typeface="+mn-lt"/>
                <a:ea typeface="+mn-ea"/>
                <a:cs typeface="+mn-cs"/>
              </a:rPr>
              <a:t>, which has been with us now since 2001 It's a very well-written document, and what it says is still true today. We need the Agile Manifesto because it's the key to unlocking the motivations and the talents of the knowledge workers who develop our solutions and software.</a:t>
            </a:r>
          </a:p>
          <a:p>
            <a:endParaRPr lang="en-US" sz="1200" kern="1200" dirty="0">
              <a:solidFill>
                <a:schemeClr val="tx1"/>
              </a:solidFill>
              <a:effectLst/>
              <a:latin typeface="+mn-lt"/>
              <a:ea typeface="+mn-ea"/>
              <a:cs typeface="+mn-cs"/>
            </a:endParaRPr>
          </a:p>
          <a:p>
            <a:pPr marL="628650" lvl="1" indent="-171450">
              <a:buFont typeface="Arial" charset="0"/>
              <a:buChar char="•"/>
            </a:pPr>
            <a:r>
              <a:rPr lang="en-US" sz="1200" kern="1200" dirty="0">
                <a:solidFill>
                  <a:schemeClr val="tx1"/>
                </a:solidFill>
                <a:effectLst/>
                <a:latin typeface="+mn-lt"/>
                <a:ea typeface="+mn-ea"/>
                <a:cs typeface="+mn-cs"/>
              </a:rPr>
              <a:t>And it states specifically,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Individuals and interactions over processes and tools."  </a:t>
            </a:r>
            <a:r>
              <a:rPr lang="en-US" sz="1200" kern="1200" dirty="0">
                <a:solidFill>
                  <a:schemeClr val="tx1"/>
                </a:solidFill>
                <a:effectLst/>
                <a:latin typeface="+mn-lt"/>
                <a:ea typeface="+mn-ea"/>
                <a:cs typeface="+mn-cs"/>
              </a:rPr>
              <a:t>Because talking matters.</a:t>
            </a:r>
          </a:p>
          <a:p>
            <a:pPr marL="628650" lvl="1" indent="-171450">
              <a:buFont typeface="Arial" charset="0"/>
              <a:buChar cha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Working software over comprehensive documentation."</a:t>
            </a:r>
            <a:endParaRPr lang="en-US" sz="1200" kern="1200" dirty="0">
              <a:solidFill>
                <a:schemeClr val="tx1"/>
              </a:solidFill>
              <a:effectLst/>
              <a:latin typeface="+mn-lt"/>
              <a:ea typeface="+mn-ea"/>
              <a:cs typeface="+mn-cs"/>
            </a:endParaRPr>
          </a:p>
          <a:p>
            <a:pPr marL="628650" lvl="1" indent="-171450">
              <a:buFont typeface="Arial" charset="0"/>
              <a:buChar cha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Customer collaboration over contract negotiation." </a:t>
            </a:r>
            <a:endParaRPr lang="en-US" sz="1200" kern="1200" dirty="0">
              <a:solidFill>
                <a:schemeClr val="tx1"/>
              </a:solidFill>
              <a:effectLst/>
              <a:latin typeface="+mn-lt"/>
              <a:ea typeface="+mn-ea"/>
              <a:cs typeface="+mn-cs"/>
            </a:endParaRPr>
          </a:p>
          <a:p>
            <a:pPr marL="628650" lvl="1" indent="-171450">
              <a:buFont typeface="Arial" charset="0"/>
              <a:buChar char="•"/>
            </a:pP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Responding to change over following a plan."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22</a:t>
            </a:fld>
            <a:endParaRPr lang="en-US" dirty="0"/>
          </a:p>
        </p:txBody>
      </p:sp>
    </p:spTree>
    <p:extLst>
      <p:ext uri="{BB962C8B-B14F-4D97-AF65-F5344CB8AC3E}">
        <p14:creationId xmlns:p14="http://schemas.microsoft.com/office/powerpoint/2010/main" val="3448706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de-CH" dirty="0"/>
              <a:t>The Framework</a:t>
            </a:r>
            <a:r>
              <a:rPr lang="de-CH" baseline="0" dirty="0"/>
              <a:t> is based on a </a:t>
            </a:r>
            <a:r>
              <a:rPr lang="de-CH" baseline="0" dirty="0" err="1"/>
              <a:t>set</a:t>
            </a:r>
            <a:r>
              <a:rPr lang="de-CH" baseline="0" dirty="0"/>
              <a:t> </a:t>
            </a:r>
            <a:r>
              <a:rPr lang="de-CH" baseline="0" dirty="0" err="1"/>
              <a:t>of</a:t>
            </a:r>
            <a:r>
              <a:rPr lang="de-CH" baseline="0" dirty="0"/>
              <a:t> disparate but </a:t>
            </a:r>
            <a:r>
              <a:rPr lang="de-CH" baseline="0" dirty="0" err="1"/>
              <a:t>compatible</a:t>
            </a:r>
            <a:r>
              <a:rPr lang="de-CH" baseline="0" dirty="0"/>
              <a:t> </a:t>
            </a:r>
            <a:r>
              <a:rPr lang="de-CH" baseline="0" dirty="0" err="1"/>
              <a:t>bodies</a:t>
            </a:r>
            <a:r>
              <a:rPr lang="de-CH" baseline="0" dirty="0"/>
              <a:t> </a:t>
            </a:r>
            <a:r>
              <a:rPr lang="de-CH" baseline="0" dirty="0" err="1"/>
              <a:t>of</a:t>
            </a:r>
            <a:r>
              <a:rPr lang="de-CH" baseline="0" dirty="0"/>
              <a:t> knowledge – Agile </a:t>
            </a:r>
            <a:r>
              <a:rPr lang="de-CH" baseline="0" dirty="0" err="1"/>
              <a:t>development</a:t>
            </a:r>
            <a:r>
              <a:rPr lang="de-CH" baseline="0" dirty="0"/>
              <a:t>, Lean </a:t>
            </a:r>
            <a:r>
              <a:rPr lang="de-CH" baseline="0" dirty="0" err="1"/>
              <a:t>thinking</a:t>
            </a:r>
            <a:r>
              <a:rPr lang="de-CH" baseline="0" dirty="0"/>
              <a:t> </a:t>
            </a:r>
            <a:r>
              <a:rPr lang="de-CH" baseline="0" dirty="0" err="1"/>
              <a:t>and</a:t>
            </a:r>
            <a:r>
              <a:rPr lang="de-CH" baseline="0" dirty="0"/>
              <a:t> Lean </a:t>
            </a:r>
            <a:r>
              <a:rPr lang="de-CH" baseline="0" dirty="0" err="1"/>
              <a:t>product</a:t>
            </a:r>
            <a:r>
              <a:rPr lang="de-CH" baseline="0" dirty="0"/>
              <a:t> </a:t>
            </a:r>
            <a:r>
              <a:rPr lang="de-CH" baseline="0" dirty="0" err="1"/>
              <a:t>development</a:t>
            </a:r>
            <a:r>
              <a:rPr lang="de-CH" baseline="0" dirty="0"/>
              <a:t>, </a:t>
            </a:r>
            <a:r>
              <a:rPr lang="de-CH" baseline="0" dirty="0" err="1"/>
              <a:t>systems</a:t>
            </a:r>
            <a:r>
              <a:rPr lang="de-CH" baseline="0" dirty="0"/>
              <a:t> </a:t>
            </a:r>
            <a:r>
              <a:rPr lang="de-CH" baseline="0" dirty="0" err="1"/>
              <a:t>thinking</a:t>
            </a:r>
            <a:r>
              <a:rPr lang="de-CH" baseline="0" dirty="0"/>
              <a:t>, </a:t>
            </a:r>
            <a:r>
              <a:rPr lang="de-CH" baseline="0" dirty="0" err="1"/>
              <a:t>and</a:t>
            </a:r>
            <a:r>
              <a:rPr lang="de-CH" baseline="0" dirty="0"/>
              <a:t> </a:t>
            </a:r>
            <a:r>
              <a:rPr lang="de-CH" baseline="0" dirty="0" err="1"/>
              <a:t>systems</a:t>
            </a:r>
            <a:r>
              <a:rPr lang="de-CH" baseline="0" dirty="0"/>
              <a:t> </a:t>
            </a:r>
            <a:r>
              <a:rPr lang="de-CH" baseline="0" dirty="0" err="1"/>
              <a:t>engineering</a:t>
            </a:r>
            <a:r>
              <a:rPr lang="de-CH" baseline="0" dirty="0"/>
              <a:t>.</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knowledge</a:t>
            </a:r>
            <a:r>
              <a:rPr lang="en-US" baseline="0" dirty="0"/>
              <a:t> of the </a:t>
            </a:r>
            <a:r>
              <a:rPr lang="en-US" dirty="0"/>
              <a:t>Framework</a:t>
            </a:r>
            <a:r>
              <a:rPr lang="en-US" baseline="0" dirty="0"/>
              <a:t> isn’t</a:t>
            </a:r>
            <a:r>
              <a:rPr lang="en-US" dirty="0"/>
              <a:t> a one-time learning event…. It’s an</a:t>
            </a:r>
            <a:r>
              <a:rPr lang="en-US" baseline="0" dirty="0"/>
              <a:t> ongoing process.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first public release of SAFe,</a:t>
            </a:r>
            <a:r>
              <a:rPr lang="en-US" baseline="0" dirty="0"/>
              <a:t> </a:t>
            </a:r>
            <a:r>
              <a:rPr lang="en-US" dirty="0"/>
              <a:t>in its current web-accessible form, was in 2011. But its history goes back even earlier than</a:t>
            </a:r>
            <a:r>
              <a:rPr lang="en-US" baseline="0" dirty="0"/>
              <a:t> that. </a:t>
            </a:r>
            <a:r>
              <a:rPr lang="en-US" dirty="0"/>
              <a:t>So you</a:t>
            </a:r>
            <a:r>
              <a:rPr lang="en-US" baseline="0" dirty="0"/>
              <a:t> </a:t>
            </a:r>
            <a:r>
              <a:rPr lang="en-US" dirty="0"/>
              <a:t>can see that the pace of </a:t>
            </a:r>
            <a:r>
              <a:rPr lang="en-US" baseline="0" dirty="0"/>
              <a:t>innovation is relentless and </a:t>
            </a:r>
            <a:r>
              <a:rPr lang="en-US" b="1" i="1" baseline="0" dirty="0"/>
              <a:t>constant</a:t>
            </a:r>
            <a:r>
              <a:rPr lang="en-US" baseline="0" dirty="0"/>
              <a:t>; we are always updating the site and its corresponding courseware with what we learn.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Articles</a:t>
            </a:r>
            <a:r>
              <a:rPr lang="en-US" baseline="0" dirty="0"/>
              <a:t> can be updated and republished at any time. </a:t>
            </a:r>
            <a:r>
              <a:rPr lang="en-US" dirty="0"/>
              <a:t>Previously we’d release more frequent updates to the </a:t>
            </a:r>
            <a:r>
              <a:rPr lang="en-US" baseline="0" dirty="0"/>
              <a:t>“Big Picture”</a:t>
            </a:r>
            <a:r>
              <a:rPr lang="en-US" dirty="0"/>
              <a:t> itself, but now there is about a once</a:t>
            </a:r>
            <a:r>
              <a:rPr lang="en-US" baseline="0" dirty="0"/>
              <a:t>-a-year release cycle on the BP. We make an effort to be backwards compatible wherever possible, so the specific practices and roles you’ve adopted can remain largely unchanged while you avail yourself of the new features in each new release. “Behind the BP,” the pace of innovation continues, as we are continuously updating new articles and adding guidance articles as well. </a:t>
            </a:r>
            <a:endParaRPr lang="en-US" dirty="0"/>
          </a:p>
          <a:p>
            <a:pPr marL="171450" indent="-171450">
              <a:buFont typeface="Arial"/>
              <a:buChar char="•"/>
            </a:pPr>
            <a:endParaRPr lang="en-US" baseline="0" dirty="0"/>
          </a:p>
          <a:p>
            <a:pPr marL="171450" indent="-171450">
              <a:buFont typeface="Arial"/>
              <a:buChar char="•"/>
            </a:pPr>
            <a:r>
              <a:rPr lang="en-US" baseline="0" dirty="0"/>
              <a:t>With </a:t>
            </a:r>
            <a:r>
              <a:rPr lang="en-US" baseline="0" dirty="0" err="1"/>
              <a:t>SAFe</a:t>
            </a:r>
            <a:r>
              <a:rPr lang="en-US" baseline="0" dirty="0"/>
              <a:t> 4.0, we have merged the practices of </a:t>
            </a:r>
            <a:r>
              <a:rPr lang="en-US" baseline="0" dirty="0" err="1"/>
              <a:t>SAFe</a:t>
            </a:r>
            <a:r>
              <a:rPr lang="en-US" baseline="0" dirty="0"/>
              <a:t> for Lean Systems Engineering and </a:t>
            </a:r>
            <a:r>
              <a:rPr lang="en-US" baseline="0" dirty="0" err="1"/>
              <a:t>SAFe</a:t>
            </a:r>
            <a:r>
              <a:rPr lang="en-US" baseline="0" dirty="0"/>
              <a:t> 3.0 into a new release. As such, SAFe 4.0 handles the needs of small to medium-size software and systems builders, but it also scales to the needs of those building some of the world’s biggest, most complex, and most impactful software solutions and cyber-physical systems. </a:t>
            </a:r>
          </a:p>
          <a:p>
            <a:pPr marL="0" indent="0">
              <a:buFont typeface="Arial"/>
              <a:buNone/>
            </a:pPr>
            <a:endParaRPr lang="en-US" baseline="0" dirty="0"/>
          </a:p>
          <a:p>
            <a:pPr marL="171450" indent="-171450">
              <a:buFont typeface="Arial"/>
              <a:buChar char="•"/>
            </a:pPr>
            <a:r>
              <a:rPr lang="en-US" baseline="0" dirty="0"/>
              <a:t>Let’s look further into this major new release.</a:t>
            </a:r>
          </a:p>
          <a:p>
            <a:pPr marL="171450" indent="-171450">
              <a:buFont typeface="Arial"/>
              <a:buChar char="•"/>
            </a:pPr>
            <a:endParaRPr lang="en-US" baseline="0"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EB2F42-7EB3-426A-AE0F-BE645EFDC3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0292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Earlier we saw House of Lean and its Leadership foundation. And we talked about the inspiration that Deming has provided us.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think this is another inspirational Deming quote: "</a:t>
            </a:r>
            <a:r>
              <a:rPr lang="en-US" sz="1200" i="1" kern="1200" dirty="0">
                <a:solidFill>
                  <a:schemeClr val="tx1"/>
                </a:solidFill>
                <a:effectLst/>
                <a:latin typeface="+mn-lt"/>
                <a:ea typeface="+mn-ea"/>
                <a:cs typeface="+mn-cs"/>
              </a:rPr>
              <a:t>People are already doing their best; the problems are with the system. Only management can change the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tell us?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says that we've hired good people, we've motivated good people. The problems they're encountering in the workplace are systematic [systemic?] problems. They're problems with the system they're working in. And that means that it's up to management to take responsibility for evolving those systems.</a:t>
            </a:r>
          </a:p>
          <a:p>
            <a:r>
              <a:rPr lang="en-US" sz="1200" kern="1200" dirty="0">
                <a:solidFill>
                  <a:schemeClr val="tx1"/>
                </a:solidFill>
                <a:effectLst/>
                <a:latin typeface="+mn-lt"/>
                <a:ea typeface="+mn-ea"/>
                <a:cs typeface="+mn-cs"/>
              </a:rPr>
              <a:t>We need </a:t>
            </a:r>
            <a:r>
              <a:rPr lang="en-US" sz="1200" i="1" kern="1200" dirty="0">
                <a:solidFill>
                  <a:schemeClr val="tx1"/>
                </a:solidFill>
                <a:effectLst/>
                <a:latin typeface="+mn-lt"/>
                <a:ea typeface="+mn-ea"/>
                <a:cs typeface="+mn-cs"/>
              </a:rPr>
              <a:t>you</a:t>
            </a:r>
            <a:r>
              <a:rPr lang="en-US" sz="1200" kern="1200" dirty="0">
                <a:solidFill>
                  <a:schemeClr val="tx1"/>
                </a:solidFill>
                <a:effectLst/>
                <a:latin typeface="+mn-lt"/>
                <a:ea typeface="+mn-ea"/>
                <a:cs typeface="+mn-cs"/>
              </a:rPr>
              <a:t> to lead the change. We need </a:t>
            </a:r>
            <a:r>
              <a:rPr lang="en-US" sz="1200" i="1" kern="1200" dirty="0">
                <a:solidFill>
                  <a:schemeClr val="tx1"/>
                </a:solidFill>
                <a:effectLst/>
                <a:latin typeface="+mn-lt"/>
                <a:ea typeface="+mn-ea"/>
                <a:cs typeface="+mn-cs"/>
              </a:rPr>
              <a:t>you</a:t>
            </a:r>
            <a:r>
              <a:rPr lang="en-US" sz="1200" kern="1200" dirty="0">
                <a:solidFill>
                  <a:schemeClr val="tx1"/>
                </a:solidFill>
                <a:effectLst/>
                <a:latin typeface="+mn-lt"/>
                <a:ea typeface="+mn-ea"/>
                <a:cs typeface="+mn-cs"/>
              </a:rPr>
              <a:t> to lead the implementation.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EB2F42-7EB3-426A-AE0F-BE645EFDC3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5438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discuss the Lean-Agile principles that underlie SAFe.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[Read through each of the principles on the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don't have time in presentation to drill into each of these, but if you head down the SAFe journey, it will be important to learn why these principles are so critical to a successful implementation of SAFe.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are so important because principles trump practices.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we're struggling with a practice, we're going to return to these basic principles to make sure that we're trying to build a system and an implementation that is as Lean and Agile as possible. </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33</a:t>
            </a:fld>
            <a:endParaRPr lang="en-US" dirty="0"/>
          </a:p>
        </p:txBody>
      </p:sp>
    </p:spTree>
    <p:extLst>
      <p:ext uri="{BB962C8B-B14F-4D97-AF65-F5344CB8AC3E}">
        <p14:creationId xmlns:p14="http://schemas.microsoft.com/office/powerpoint/2010/main" val="1080642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2153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the previous slide, we said that Number 1 was to </a:t>
            </a:r>
            <a:r>
              <a:rPr lang="en-US" sz="1200" b="1" i="1" kern="1200" dirty="0">
                <a:solidFill>
                  <a:schemeClr val="tx1"/>
                </a:solidFill>
                <a:effectLst/>
                <a:latin typeface="+mn-lt"/>
                <a:ea typeface="+mn-ea"/>
                <a:cs typeface="+mn-cs"/>
              </a:rPr>
              <a:t>take an economic view</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 first look at the economics of Agile development.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Specifically: </a:t>
            </a:r>
            <a:r>
              <a:rPr lang="en-US" sz="1200" b="1" kern="1200" dirty="0">
                <a:solidFill>
                  <a:schemeClr val="tx1"/>
                </a:solidFill>
                <a:effectLst/>
                <a:latin typeface="+mn-lt"/>
                <a:ea typeface="+mn-ea"/>
                <a:cs typeface="+mn-cs"/>
              </a:rPr>
              <a:t>Building incrementally accelerates value delivery</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Traditionally, we looked at things as a series of steps. Our traditional waterfall life cycle had us doing what made sense: We did our requirements, our design, our implementation, and our verification—in that order. It's hard to argue with that; you couldn't do the implementation before you did the requirements, for example.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we've learned a few things in the last couple of decades, and we now understand that it's possible—with the right constructs, the right thinking, and the right culture—to develop and deliver incrementally….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that's the basic nature of Agile and Lean development, as compared to our traditional development models.</a:t>
            </a:r>
          </a:p>
          <a:p>
            <a:pPr defTabSz="914303">
              <a:defRPr/>
            </a:pPr>
            <a:endParaRPr lang="en-US" dirty="0">
              <a:latin typeface="Arial"/>
            </a:endParaRPr>
          </a:p>
        </p:txBody>
      </p:sp>
      <p:sp>
        <p:nvSpPr>
          <p:cNvPr id="4" name="Slide Number Placeholder 3"/>
          <p:cNvSpPr>
            <a:spLocks noGrp="1"/>
          </p:cNvSpPr>
          <p:nvPr>
            <p:ph type="sldNum" sz="quarter" idx="10"/>
          </p:nvPr>
        </p:nvSpPr>
        <p:spPr/>
        <p:txBody>
          <a:bodyPr/>
          <a:lstStyle/>
          <a:p>
            <a:fld id="{F0EB2F42-7EB3-426A-AE0F-BE645EFDC311}"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553161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 much better outcomes because each incremental delivery produces some value very early.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Notice that it's </a:t>
            </a:r>
            <a:r>
              <a:rPr lang="en-US" sz="1200" i="1" kern="1200" dirty="0">
                <a:solidFill>
                  <a:schemeClr val="tx1"/>
                </a:solidFill>
                <a:effectLst/>
                <a:latin typeface="+mn-lt"/>
                <a:ea typeface="+mn-ea"/>
                <a:cs typeface="+mn-cs"/>
              </a:rPr>
              <a:t>very</a:t>
            </a:r>
            <a:r>
              <a:rPr lang="en-US" sz="1200" kern="1200" dirty="0">
                <a:solidFill>
                  <a:schemeClr val="tx1"/>
                </a:solidFill>
                <a:effectLst/>
                <a:latin typeface="+mn-lt"/>
                <a:ea typeface="+mn-ea"/>
                <a:cs typeface="+mn-cs"/>
              </a:rPr>
              <a:t> early compared to waterfall, where even if we execute perfectly we're not getting any value till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that little box doesn't go away; it stays. It delivers value throughout the time. And if you think about it, this is the integral value of </a:t>
            </a:r>
            <a:r>
              <a:rPr lang="en-US" sz="1200" i="1" kern="1200" dirty="0">
                <a:solidFill>
                  <a:schemeClr val="tx1"/>
                </a:solidFill>
                <a:effectLst/>
                <a:latin typeface="+mn-lt"/>
                <a:ea typeface="+mn-ea"/>
                <a:cs typeface="+mn-cs"/>
              </a:rPr>
              <a:t>all</a:t>
            </a:r>
            <a:r>
              <a:rPr lang="en-US" sz="1200" kern="1200" dirty="0">
                <a:solidFill>
                  <a:schemeClr val="tx1"/>
                </a:solidFill>
                <a:effectLst/>
                <a:latin typeface="+mn-lt"/>
                <a:ea typeface="+mn-ea"/>
                <a:cs typeface="+mn-cs"/>
              </a:rPr>
              <a:t> the value we've delivered to our customer before we even reach what would have been the waterfall deadline.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 pretty compelling case. It means that even if you executed waterfall perfectly—and that's pretty hard to do—you still can't compete with the better economics of Agile development.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[Note: On this slide, it is helpful to illustrate this concept if possible by walking through and drawing on each box… watch the companion Foundations video at </a:t>
            </a:r>
            <a:r>
              <a:rPr lang="en-US" sz="1200" u="sng" kern="1200" dirty="0">
                <a:solidFill>
                  <a:schemeClr val="tx1"/>
                </a:solidFill>
                <a:effectLst/>
                <a:latin typeface="+mn-lt"/>
                <a:ea typeface="+mn-ea"/>
                <a:cs typeface="+mn-cs"/>
                <a:hlinkClick r:id="rId3"/>
              </a:rPr>
              <a:t>www.ScaledAgileFramework.com</a:t>
            </a:r>
            <a:r>
              <a:rPr lang="en-US" sz="1200" kern="1200" dirty="0">
                <a:solidFill>
                  <a:schemeClr val="tx1"/>
                </a:solidFill>
                <a:effectLst/>
                <a:latin typeface="+mn-lt"/>
                <a:ea typeface="+mn-ea"/>
                <a:cs typeface="+mn-cs"/>
              </a:rPr>
              <a:t> to see Dean </a:t>
            </a:r>
            <a:r>
              <a:rPr lang="en-US" sz="1200" kern="1200" dirty="0" err="1">
                <a:solidFill>
                  <a:schemeClr val="tx1"/>
                </a:solidFill>
                <a:effectLst/>
                <a:latin typeface="+mn-lt"/>
                <a:ea typeface="+mn-ea"/>
                <a:cs typeface="+mn-cs"/>
              </a:rPr>
              <a:t>Leffingwell</a:t>
            </a:r>
            <a:r>
              <a:rPr lang="en-US" sz="1200" kern="1200" dirty="0">
                <a:solidFill>
                  <a:schemeClr val="tx1"/>
                </a:solidFill>
                <a:effectLst/>
                <a:latin typeface="+mn-lt"/>
                <a:ea typeface="+mn-ea"/>
                <a:cs typeface="+mn-cs"/>
              </a:rPr>
              <a:t> walk illustrate the benefits of incremental delivery with this slide and annotations]</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36</a:t>
            </a:fld>
            <a:endParaRPr lang="en-US" dirty="0"/>
          </a:p>
        </p:txBody>
      </p:sp>
    </p:spTree>
    <p:extLst>
      <p:ext uri="{BB962C8B-B14F-4D97-AF65-F5344CB8AC3E}">
        <p14:creationId xmlns:p14="http://schemas.microsoft.com/office/powerpoint/2010/main" val="1672943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de-CH" dirty="0"/>
              <a:t>The Framework</a:t>
            </a:r>
            <a:r>
              <a:rPr lang="de-CH" baseline="0" dirty="0"/>
              <a:t> is based on a </a:t>
            </a:r>
            <a:r>
              <a:rPr lang="de-CH" baseline="0" dirty="0" err="1"/>
              <a:t>set</a:t>
            </a:r>
            <a:r>
              <a:rPr lang="de-CH" baseline="0" dirty="0"/>
              <a:t> </a:t>
            </a:r>
            <a:r>
              <a:rPr lang="de-CH" baseline="0" dirty="0" err="1"/>
              <a:t>of</a:t>
            </a:r>
            <a:r>
              <a:rPr lang="de-CH" baseline="0" dirty="0"/>
              <a:t> disparate but </a:t>
            </a:r>
            <a:r>
              <a:rPr lang="de-CH" baseline="0" dirty="0" err="1"/>
              <a:t>compatible</a:t>
            </a:r>
            <a:r>
              <a:rPr lang="de-CH" baseline="0" dirty="0"/>
              <a:t> </a:t>
            </a:r>
            <a:r>
              <a:rPr lang="de-CH" baseline="0" dirty="0" err="1"/>
              <a:t>bodies</a:t>
            </a:r>
            <a:r>
              <a:rPr lang="de-CH" baseline="0" dirty="0"/>
              <a:t> </a:t>
            </a:r>
            <a:r>
              <a:rPr lang="de-CH" baseline="0" dirty="0" err="1"/>
              <a:t>of</a:t>
            </a:r>
            <a:r>
              <a:rPr lang="de-CH" baseline="0" dirty="0"/>
              <a:t> knowledge – Agile </a:t>
            </a:r>
            <a:r>
              <a:rPr lang="de-CH" baseline="0" dirty="0" err="1"/>
              <a:t>development</a:t>
            </a:r>
            <a:r>
              <a:rPr lang="de-CH" baseline="0" dirty="0"/>
              <a:t>, Lean </a:t>
            </a:r>
            <a:r>
              <a:rPr lang="de-CH" baseline="0" dirty="0" err="1"/>
              <a:t>thinking</a:t>
            </a:r>
            <a:r>
              <a:rPr lang="de-CH" baseline="0" dirty="0"/>
              <a:t> </a:t>
            </a:r>
            <a:r>
              <a:rPr lang="de-CH" baseline="0" dirty="0" err="1"/>
              <a:t>and</a:t>
            </a:r>
            <a:r>
              <a:rPr lang="de-CH" baseline="0" dirty="0"/>
              <a:t> Lean </a:t>
            </a:r>
            <a:r>
              <a:rPr lang="de-CH" baseline="0" dirty="0" err="1"/>
              <a:t>product</a:t>
            </a:r>
            <a:r>
              <a:rPr lang="de-CH" baseline="0" dirty="0"/>
              <a:t> </a:t>
            </a:r>
            <a:r>
              <a:rPr lang="de-CH" baseline="0" dirty="0" err="1"/>
              <a:t>development</a:t>
            </a:r>
            <a:r>
              <a:rPr lang="de-CH" baseline="0" dirty="0"/>
              <a:t>, </a:t>
            </a:r>
            <a:r>
              <a:rPr lang="de-CH" baseline="0" dirty="0" err="1"/>
              <a:t>systems</a:t>
            </a:r>
            <a:r>
              <a:rPr lang="de-CH" baseline="0" dirty="0"/>
              <a:t> </a:t>
            </a:r>
            <a:r>
              <a:rPr lang="de-CH" baseline="0" dirty="0" err="1"/>
              <a:t>thinking</a:t>
            </a:r>
            <a:r>
              <a:rPr lang="de-CH" baseline="0" dirty="0"/>
              <a:t>, </a:t>
            </a:r>
            <a:r>
              <a:rPr lang="de-CH" baseline="0" dirty="0" err="1"/>
              <a:t>and</a:t>
            </a:r>
            <a:r>
              <a:rPr lang="de-CH" baseline="0" dirty="0"/>
              <a:t> </a:t>
            </a:r>
            <a:r>
              <a:rPr lang="de-CH" baseline="0" dirty="0" err="1"/>
              <a:t>systems</a:t>
            </a:r>
            <a:r>
              <a:rPr lang="de-CH" baseline="0" dirty="0"/>
              <a:t> </a:t>
            </a:r>
            <a:r>
              <a:rPr lang="de-CH" baseline="0" dirty="0" err="1"/>
              <a:t>engineering</a:t>
            </a:r>
            <a:r>
              <a:rPr lang="de-CH" baseline="0" dirty="0"/>
              <a:t>.</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knowledge</a:t>
            </a:r>
            <a:r>
              <a:rPr lang="en-US" baseline="0" dirty="0"/>
              <a:t> of the </a:t>
            </a:r>
            <a:r>
              <a:rPr lang="en-US" dirty="0"/>
              <a:t>Framework</a:t>
            </a:r>
            <a:r>
              <a:rPr lang="en-US" baseline="0" dirty="0"/>
              <a:t> isn’t</a:t>
            </a:r>
            <a:r>
              <a:rPr lang="en-US" dirty="0"/>
              <a:t> a one-time learning event…. It’s an</a:t>
            </a:r>
            <a:r>
              <a:rPr lang="en-US" baseline="0" dirty="0"/>
              <a:t> ongoing process.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first public release of SAFe,</a:t>
            </a:r>
            <a:r>
              <a:rPr lang="en-US" baseline="0" dirty="0"/>
              <a:t> </a:t>
            </a:r>
            <a:r>
              <a:rPr lang="en-US" dirty="0"/>
              <a:t>in its current web-accessible form, was in 2011. But its history goes back even earlier than</a:t>
            </a:r>
            <a:r>
              <a:rPr lang="en-US" baseline="0" dirty="0"/>
              <a:t> that. </a:t>
            </a:r>
            <a:r>
              <a:rPr lang="en-US" dirty="0"/>
              <a:t>So you</a:t>
            </a:r>
            <a:r>
              <a:rPr lang="en-US" baseline="0" dirty="0"/>
              <a:t> </a:t>
            </a:r>
            <a:r>
              <a:rPr lang="en-US" dirty="0"/>
              <a:t>can see that the pace of </a:t>
            </a:r>
            <a:r>
              <a:rPr lang="en-US" baseline="0" dirty="0"/>
              <a:t>innovation is relentless and </a:t>
            </a:r>
            <a:r>
              <a:rPr lang="en-US" b="1" i="1" baseline="0" dirty="0"/>
              <a:t>constant</a:t>
            </a:r>
            <a:r>
              <a:rPr lang="en-US" baseline="0" dirty="0"/>
              <a:t>; we are always updating the site and its corresponding courseware with what we learn.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Articles</a:t>
            </a:r>
            <a:r>
              <a:rPr lang="en-US" baseline="0" dirty="0"/>
              <a:t> can be updated and republished at any time. </a:t>
            </a:r>
            <a:r>
              <a:rPr lang="en-US" dirty="0"/>
              <a:t>Previously we’d release more frequent updates to the </a:t>
            </a:r>
            <a:r>
              <a:rPr lang="en-US" baseline="0" dirty="0"/>
              <a:t>“Big Picture”</a:t>
            </a:r>
            <a:r>
              <a:rPr lang="en-US" dirty="0"/>
              <a:t> itself, but now there is about a once</a:t>
            </a:r>
            <a:r>
              <a:rPr lang="en-US" baseline="0" dirty="0"/>
              <a:t>-a-year release cycle on the BP. We make an effort to be backwards compatible wherever possible, so the specific practices and roles you’ve adopted can remain largely unchanged while you avail yourself of the new features in each new release. “Behind the BP,” the pace of innovation continues, as we are continuously updating new articles and adding guidance articles as well. </a:t>
            </a:r>
            <a:endParaRPr lang="en-US" dirty="0"/>
          </a:p>
          <a:p>
            <a:pPr marL="171450" indent="-171450">
              <a:buFont typeface="Arial"/>
              <a:buChar char="•"/>
            </a:pPr>
            <a:endParaRPr lang="en-US" baseline="0" dirty="0"/>
          </a:p>
          <a:p>
            <a:pPr marL="171450" indent="-171450">
              <a:buFont typeface="Arial"/>
              <a:buChar char="•"/>
            </a:pPr>
            <a:r>
              <a:rPr lang="en-US" baseline="0" dirty="0"/>
              <a:t>With </a:t>
            </a:r>
            <a:r>
              <a:rPr lang="en-US" baseline="0" dirty="0" err="1"/>
              <a:t>SAFe</a:t>
            </a:r>
            <a:r>
              <a:rPr lang="en-US" baseline="0" dirty="0"/>
              <a:t> 4.0, we have merged the practices of </a:t>
            </a:r>
            <a:r>
              <a:rPr lang="en-US" baseline="0" dirty="0" err="1"/>
              <a:t>SAFe</a:t>
            </a:r>
            <a:r>
              <a:rPr lang="en-US" baseline="0" dirty="0"/>
              <a:t> for Lean Systems Engineering and </a:t>
            </a:r>
            <a:r>
              <a:rPr lang="en-US" baseline="0" dirty="0" err="1"/>
              <a:t>SAFe</a:t>
            </a:r>
            <a:r>
              <a:rPr lang="en-US" baseline="0" dirty="0"/>
              <a:t> 3.0 into a new release. As such, SAFe 4.0 handles the needs of small to medium-size software and systems builders, but it also scales to the needs of those building some of the world’s biggest, most complex, and most impactful software solutions and cyber-physical systems. </a:t>
            </a:r>
          </a:p>
          <a:p>
            <a:pPr marL="0" indent="0">
              <a:buFont typeface="Arial"/>
              <a:buNone/>
            </a:pPr>
            <a:endParaRPr lang="en-US" baseline="0" dirty="0"/>
          </a:p>
          <a:p>
            <a:pPr marL="171450" indent="-171450">
              <a:buFont typeface="Arial"/>
              <a:buChar char="•"/>
            </a:pPr>
            <a:r>
              <a:rPr lang="en-US" baseline="0" dirty="0"/>
              <a:t>Let’s look further into this major new release.</a:t>
            </a:r>
          </a:p>
          <a:p>
            <a:pPr marL="171450" indent="-171450">
              <a:buFont typeface="Arial"/>
              <a:buChar char="•"/>
            </a:pPr>
            <a:endParaRPr lang="en-US" baseline="0" dirty="0"/>
          </a:p>
          <a:p>
            <a:pPr marL="171450" indent="-171450">
              <a:buFont typeface="Arial"/>
              <a:buChar char="•"/>
            </a:pPr>
            <a:endParaRPr lang="en-US" dirty="0"/>
          </a:p>
        </p:txBody>
      </p:sp>
    </p:spTree>
    <p:extLst>
      <p:ext uri="{BB962C8B-B14F-4D97-AF65-F5344CB8AC3E}">
        <p14:creationId xmlns:p14="http://schemas.microsoft.com/office/powerpoint/2010/main" val="4201062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EB2F42-7EB3-426A-AE0F-BE645EFDC311}" type="slidenum">
              <a:rPr lang="en-US" smtClean="0"/>
              <a:pPr/>
              <a:t>3</a:t>
            </a:fld>
            <a:endParaRPr lang="en-US" dirty="0"/>
          </a:p>
        </p:txBody>
      </p:sp>
    </p:spTree>
    <p:extLst>
      <p:ext uri="{BB962C8B-B14F-4D97-AF65-F5344CB8AC3E}">
        <p14:creationId xmlns:p14="http://schemas.microsoft.com/office/powerpoint/2010/main" val="1307674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indent="-171450">
              <a:buFont typeface="Arial"/>
              <a:buChar char="•"/>
            </a:pPr>
            <a:endParaRPr lang="en-US" baseline="0" dirty="0"/>
          </a:p>
          <a:p>
            <a:pPr marL="171450" indent="-171450">
              <a:buFont typeface="Arial"/>
              <a:buChar char="•"/>
            </a:pPr>
            <a:endParaRPr lang="en-US" dirty="0"/>
          </a:p>
        </p:txBody>
      </p:sp>
    </p:spTree>
    <p:extLst>
      <p:ext uri="{BB962C8B-B14F-4D97-AF65-F5344CB8AC3E}">
        <p14:creationId xmlns:p14="http://schemas.microsoft.com/office/powerpoint/2010/main" val="411536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43806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solidFill>
                  <a:prstClr val="black"/>
                </a:solidFill>
              </a:rPr>
              <a:t>Agile Leadership</a:t>
            </a:r>
            <a:endParaRPr lang="en-US" dirty="0">
              <a:solidFill>
                <a:prstClr val="black"/>
              </a:solidFill>
            </a:endParaRPr>
          </a:p>
        </p:txBody>
      </p:sp>
      <p:sp>
        <p:nvSpPr>
          <p:cNvPr id="5" name="Rectangle 6"/>
          <p:cNvSpPr>
            <a:spLocks noGrp="1" noChangeArrowheads="1"/>
          </p:cNvSpPr>
          <p:nvPr>
            <p:ph type="ftr" sz="quarter" idx="4"/>
          </p:nvPr>
        </p:nvSpPr>
        <p:spPr>
          <a:ln/>
        </p:spPr>
        <p:txBody>
          <a:bodyPr/>
          <a:lstStyle/>
          <a:p>
            <a:r>
              <a:rPr lang="en-US" dirty="0">
                <a:solidFill>
                  <a:prstClr val="black"/>
                </a:solidFill>
              </a:rPr>
              <a:t>© 2007 Trail Ridge Consulting, LLC</a:t>
            </a:r>
          </a:p>
        </p:txBody>
      </p:sp>
      <p:sp>
        <p:nvSpPr>
          <p:cNvPr id="2140162" name="Rectangle 2"/>
          <p:cNvSpPr>
            <a:spLocks noGrp="1" noRot="1" noChangeAspect="1" noChangeArrowheads="1" noTextEdit="1"/>
          </p:cNvSpPr>
          <p:nvPr>
            <p:ph type="sldImg"/>
          </p:nvPr>
        </p:nvSpPr>
        <p:spPr>
          <a:ln/>
        </p:spPr>
      </p:sp>
      <p:sp>
        <p:nvSpPr>
          <p:cNvPr id="2140163" name="Rectangle 3"/>
          <p:cNvSpPr>
            <a:spLocks noGrp="1" noChangeArrowheads="1"/>
          </p:cNvSpPr>
          <p:nvPr>
            <p:ph type="body" idx="1"/>
          </p:nvPr>
        </p:nvSpPr>
        <p:spPr/>
        <p:txBody>
          <a:bodyPr>
            <a:normAutofit/>
          </a:bodyPr>
          <a:lstStyle/>
          <a:p>
            <a:endParaRPr lang="en-US" dirty="0"/>
          </a:p>
        </p:txBody>
      </p:sp>
    </p:spTree>
    <p:extLst>
      <p:ext uri="{BB962C8B-B14F-4D97-AF65-F5344CB8AC3E}">
        <p14:creationId xmlns:p14="http://schemas.microsoft.com/office/powerpoint/2010/main" val="588270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0961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366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38646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0261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3979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90654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99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EB2F42-7EB3-426A-AE0F-BE645EFDC3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1922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4959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1019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55621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9479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560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9492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0927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26298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6199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716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let's discuss embracing a Lean-Agile mindset.</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5</a:t>
            </a:fld>
            <a:endParaRPr lang="en-US" dirty="0"/>
          </a:p>
        </p:txBody>
      </p:sp>
    </p:spTree>
    <p:extLst>
      <p:ext uri="{BB962C8B-B14F-4D97-AF65-F5344CB8AC3E}">
        <p14:creationId xmlns:p14="http://schemas.microsoft.com/office/powerpoint/2010/main" val="2012033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91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1681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90915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42155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4044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1425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969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687370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51678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5593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de-CH" dirty="0"/>
              <a:t>The Framework</a:t>
            </a:r>
            <a:r>
              <a:rPr lang="de-CH" baseline="0" dirty="0"/>
              <a:t> is based on a </a:t>
            </a:r>
            <a:r>
              <a:rPr lang="de-CH" baseline="0" dirty="0" err="1"/>
              <a:t>set</a:t>
            </a:r>
            <a:r>
              <a:rPr lang="de-CH" baseline="0" dirty="0"/>
              <a:t> </a:t>
            </a:r>
            <a:r>
              <a:rPr lang="de-CH" baseline="0" dirty="0" err="1"/>
              <a:t>of</a:t>
            </a:r>
            <a:r>
              <a:rPr lang="de-CH" baseline="0" dirty="0"/>
              <a:t> disparate but </a:t>
            </a:r>
            <a:r>
              <a:rPr lang="de-CH" baseline="0" dirty="0" err="1"/>
              <a:t>compatible</a:t>
            </a:r>
            <a:r>
              <a:rPr lang="de-CH" baseline="0" dirty="0"/>
              <a:t> </a:t>
            </a:r>
            <a:r>
              <a:rPr lang="de-CH" baseline="0" dirty="0" err="1"/>
              <a:t>bodies</a:t>
            </a:r>
            <a:r>
              <a:rPr lang="de-CH" baseline="0" dirty="0"/>
              <a:t> </a:t>
            </a:r>
            <a:r>
              <a:rPr lang="de-CH" baseline="0" dirty="0" err="1"/>
              <a:t>of</a:t>
            </a:r>
            <a:r>
              <a:rPr lang="de-CH" baseline="0" dirty="0"/>
              <a:t> knowledge – Agile </a:t>
            </a:r>
            <a:r>
              <a:rPr lang="de-CH" baseline="0" dirty="0" err="1"/>
              <a:t>development</a:t>
            </a:r>
            <a:r>
              <a:rPr lang="de-CH" baseline="0" dirty="0"/>
              <a:t>, Lean </a:t>
            </a:r>
            <a:r>
              <a:rPr lang="de-CH" baseline="0" dirty="0" err="1"/>
              <a:t>thinking</a:t>
            </a:r>
            <a:r>
              <a:rPr lang="de-CH" baseline="0" dirty="0"/>
              <a:t> </a:t>
            </a:r>
            <a:r>
              <a:rPr lang="de-CH" baseline="0" dirty="0" err="1"/>
              <a:t>and</a:t>
            </a:r>
            <a:r>
              <a:rPr lang="de-CH" baseline="0" dirty="0"/>
              <a:t> Lean </a:t>
            </a:r>
            <a:r>
              <a:rPr lang="de-CH" baseline="0" dirty="0" err="1"/>
              <a:t>product</a:t>
            </a:r>
            <a:r>
              <a:rPr lang="de-CH" baseline="0" dirty="0"/>
              <a:t> </a:t>
            </a:r>
            <a:r>
              <a:rPr lang="de-CH" baseline="0" dirty="0" err="1"/>
              <a:t>development</a:t>
            </a:r>
            <a:r>
              <a:rPr lang="de-CH" baseline="0" dirty="0"/>
              <a:t>, </a:t>
            </a:r>
            <a:r>
              <a:rPr lang="de-CH" baseline="0" dirty="0" err="1"/>
              <a:t>systems</a:t>
            </a:r>
            <a:r>
              <a:rPr lang="de-CH" baseline="0" dirty="0"/>
              <a:t> </a:t>
            </a:r>
            <a:r>
              <a:rPr lang="de-CH" baseline="0" dirty="0" err="1"/>
              <a:t>thinking</a:t>
            </a:r>
            <a:r>
              <a:rPr lang="de-CH" baseline="0" dirty="0"/>
              <a:t>, </a:t>
            </a:r>
            <a:r>
              <a:rPr lang="de-CH" baseline="0" dirty="0" err="1"/>
              <a:t>and</a:t>
            </a:r>
            <a:r>
              <a:rPr lang="de-CH" baseline="0" dirty="0"/>
              <a:t> </a:t>
            </a:r>
            <a:r>
              <a:rPr lang="de-CH" baseline="0" dirty="0" err="1"/>
              <a:t>systems</a:t>
            </a:r>
            <a:r>
              <a:rPr lang="de-CH" baseline="0" dirty="0"/>
              <a:t> </a:t>
            </a:r>
            <a:r>
              <a:rPr lang="de-CH" baseline="0" dirty="0" err="1"/>
              <a:t>engineering</a:t>
            </a:r>
            <a:r>
              <a:rPr lang="de-CH" baseline="0" dirty="0"/>
              <a:t>.</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knowledge</a:t>
            </a:r>
            <a:r>
              <a:rPr lang="en-US" baseline="0" dirty="0"/>
              <a:t> of the </a:t>
            </a:r>
            <a:r>
              <a:rPr lang="en-US" dirty="0"/>
              <a:t>Framework</a:t>
            </a:r>
            <a:r>
              <a:rPr lang="en-US" baseline="0" dirty="0"/>
              <a:t> isn’t</a:t>
            </a:r>
            <a:r>
              <a:rPr lang="en-US" dirty="0"/>
              <a:t> a one-time learning event…. It’s an</a:t>
            </a:r>
            <a:r>
              <a:rPr lang="en-US" baseline="0" dirty="0"/>
              <a:t> ongoing process.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first public release of SAFe,</a:t>
            </a:r>
            <a:r>
              <a:rPr lang="en-US" baseline="0" dirty="0"/>
              <a:t> </a:t>
            </a:r>
            <a:r>
              <a:rPr lang="en-US" dirty="0"/>
              <a:t>in its current web-accessible form, was in 2011. But its history goes back even earlier than</a:t>
            </a:r>
            <a:r>
              <a:rPr lang="en-US" baseline="0" dirty="0"/>
              <a:t> that. </a:t>
            </a:r>
            <a:r>
              <a:rPr lang="en-US" dirty="0"/>
              <a:t>So you</a:t>
            </a:r>
            <a:r>
              <a:rPr lang="en-US" baseline="0" dirty="0"/>
              <a:t> </a:t>
            </a:r>
            <a:r>
              <a:rPr lang="en-US" dirty="0"/>
              <a:t>can see that the pace of </a:t>
            </a:r>
            <a:r>
              <a:rPr lang="en-US" baseline="0" dirty="0"/>
              <a:t>innovation is relentless and </a:t>
            </a:r>
            <a:r>
              <a:rPr lang="en-US" b="1" i="1" baseline="0" dirty="0"/>
              <a:t>constant</a:t>
            </a:r>
            <a:r>
              <a:rPr lang="en-US" baseline="0" dirty="0"/>
              <a:t>; we are always updating the site and its corresponding courseware with what we learn.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Articles</a:t>
            </a:r>
            <a:r>
              <a:rPr lang="en-US" baseline="0" dirty="0"/>
              <a:t> can be updated and republished at any time. </a:t>
            </a:r>
            <a:r>
              <a:rPr lang="en-US" dirty="0"/>
              <a:t>Previously we’d release more frequent updates to the </a:t>
            </a:r>
            <a:r>
              <a:rPr lang="en-US" baseline="0" dirty="0"/>
              <a:t>“Big Picture”</a:t>
            </a:r>
            <a:r>
              <a:rPr lang="en-US" dirty="0"/>
              <a:t> itself, but now there is about a once</a:t>
            </a:r>
            <a:r>
              <a:rPr lang="en-US" baseline="0" dirty="0"/>
              <a:t>-a-year release cycle on the BP. We make an effort to be backwards compatible wherever possible, so the specific practices and roles you’ve adopted can remain largely unchanged while you avail yourself of the new features in each new release. “Behind the BP,” the pace of innovation continues, as we are continuously updating new articles and adding guidance articles as well. </a:t>
            </a:r>
            <a:endParaRPr lang="en-US" dirty="0"/>
          </a:p>
          <a:p>
            <a:pPr marL="171450" indent="-171450">
              <a:buFont typeface="Arial"/>
              <a:buChar char="•"/>
            </a:pPr>
            <a:endParaRPr lang="en-US" baseline="0" dirty="0"/>
          </a:p>
          <a:p>
            <a:pPr marL="171450" indent="-171450">
              <a:buFont typeface="Arial"/>
              <a:buChar char="•"/>
            </a:pPr>
            <a:r>
              <a:rPr lang="en-US" baseline="0" dirty="0"/>
              <a:t>With </a:t>
            </a:r>
            <a:r>
              <a:rPr lang="en-US" baseline="0" dirty="0" err="1"/>
              <a:t>SAFe</a:t>
            </a:r>
            <a:r>
              <a:rPr lang="en-US" baseline="0" dirty="0"/>
              <a:t> 4.0, we have merged the practices of </a:t>
            </a:r>
            <a:r>
              <a:rPr lang="en-US" baseline="0" dirty="0" err="1"/>
              <a:t>SAFe</a:t>
            </a:r>
            <a:r>
              <a:rPr lang="en-US" baseline="0" dirty="0"/>
              <a:t> for Lean Systems Engineering and </a:t>
            </a:r>
            <a:r>
              <a:rPr lang="en-US" baseline="0" dirty="0" err="1"/>
              <a:t>SAFe</a:t>
            </a:r>
            <a:r>
              <a:rPr lang="en-US" baseline="0" dirty="0"/>
              <a:t> 3.0 into a new release. As such, SAFe 4.0 handles the needs of small to medium-size software and systems builders, but it also scales to the needs of those building some of the world’s biggest, most complex, and most impactful software solutions and cyber-physical systems. </a:t>
            </a:r>
          </a:p>
          <a:p>
            <a:pPr marL="0" indent="0">
              <a:buFont typeface="Arial"/>
              <a:buNone/>
            </a:pPr>
            <a:endParaRPr lang="en-US" baseline="0" dirty="0"/>
          </a:p>
          <a:p>
            <a:pPr marL="171450" indent="-171450">
              <a:buFont typeface="Arial"/>
              <a:buChar char="•"/>
            </a:pPr>
            <a:r>
              <a:rPr lang="en-US" baseline="0" dirty="0"/>
              <a:t>Let’s look further into this major new release.</a:t>
            </a:r>
          </a:p>
          <a:p>
            <a:pPr marL="171450" indent="-171450">
              <a:buFont typeface="Arial"/>
              <a:buChar char="•"/>
            </a:pPr>
            <a:endParaRPr lang="en-US" baseline="0"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EB2F42-7EB3-426A-AE0F-BE645EFDC3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2190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effectLst/>
                <a:latin typeface="+mn-lt"/>
                <a:ea typeface="+mn-ea"/>
                <a:cs typeface="+mn-cs"/>
              </a:rPr>
              <a:t>The ART synchronizes its work with PI Planning.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Michael Kennedy explained it as: </a:t>
            </a:r>
            <a:r>
              <a:rPr lang="en-US" sz="1200" i="1" kern="1200" dirty="0">
                <a:solidFill>
                  <a:schemeClr val="tx1"/>
                </a:solidFill>
                <a:effectLst/>
                <a:latin typeface="+mn-lt"/>
                <a:ea typeface="+mn-ea"/>
                <a:cs typeface="+mn-cs"/>
              </a:rPr>
              <a:t>"Future product development tasks can't be predetermined. Distribute planning and control to those who can understand and react to the end results."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you see a picture of a distributed planning session. There are actually three countries at work here. There's a large group in Mumbai, India; they're not present. There are a lot of folks from Chicago, and some leads and some managers from the teams in Serbia. They're all planning together over a two-day period.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Typically PI Planning is face to face, but, if it's a large organization, you may not be able to have everybody face to face every time.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Management sets the mission, with minimal possible constraints—that's a key philosophy of Lean Thinking.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Requirements and design emerge. We talk about emergent design as one of the key aspects of Agile, and it emerges here. We call this PI Planning, but there's far more than planning that happens. People collaborate, they determine new requirements, they negotiate teams and dependencies.</a:t>
            </a:r>
          </a:p>
          <a:p>
            <a:r>
              <a:rPr lang="en-US" sz="1200" kern="1200" dirty="0">
                <a:solidFill>
                  <a:schemeClr val="tx1"/>
                </a:solidFill>
                <a:effectLst/>
                <a:latin typeface="+mn-lt"/>
                <a:ea typeface="+mn-ea"/>
                <a:cs typeface="+mn-cs"/>
              </a:rPr>
              <a:t>Business owners add features and take out features to manage scope. Important stakeholder decisions are accelerated in a day—not after six weeks of emails banging around, trying to find the right person to make the decision, but right now.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picture, one group of managers at a PI Planning had a sign that said</a:t>
            </a:r>
            <a:r>
              <a:rPr lang="en-US" sz="1200" i="1" kern="1200" dirty="0">
                <a:solidFill>
                  <a:schemeClr val="tx1"/>
                </a:solidFill>
                <a:effectLst/>
                <a:latin typeface="+mn-lt"/>
                <a:ea typeface="+mn-ea"/>
                <a:cs typeface="+mn-cs"/>
              </a:rPr>
              <a:t>, "Help Desk—we're here to help."</a:t>
            </a:r>
            <a:r>
              <a:rPr lang="en-US" sz="1200" kern="1200" dirty="0">
                <a:solidFill>
                  <a:schemeClr val="tx1"/>
                </a:solidFill>
                <a:effectLst/>
                <a:latin typeface="+mn-lt"/>
                <a:ea typeface="+mn-ea"/>
                <a:cs typeface="+mn-cs"/>
              </a:rPr>
              <a:t>  That was a great underscored the important construct that </a:t>
            </a:r>
            <a:r>
              <a:rPr lang="en-US" sz="1200" i="1" kern="1200" dirty="0">
                <a:solidFill>
                  <a:schemeClr val="tx1"/>
                </a:solidFill>
                <a:effectLst/>
                <a:latin typeface="+mn-lt"/>
                <a:ea typeface="+mn-ea"/>
                <a:cs typeface="+mn-cs"/>
              </a:rPr>
              <a:t>if decisions need to be made, they could make those decisions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Ultimately, teams create and take responsibility for the plans, and that's a big difference from our traditional command-and-control, centralized program-planning model. In this case, management sets the vision, but the teams create the plans. </a:t>
            </a:r>
          </a:p>
        </p:txBody>
      </p:sp>
      <p:sp>
        <p:nvSpPr>
          <p:cNvPr id="4" name="Slide Number Placeholder 3"/>
          <p:cNvSpPr>
            <a:spLocks noGrp="1"/>
          </p:cNvSpPr>
          <p:nvPr>
            <p:ph type="sldNum" sz="quarter" idx="10"/>
          </p:nvPr>
        </p:nvSpPr>
        <p:spPr/>
        <p:txBody>
          <a:bodyPr/>
          <a:lstStyle/>
          <a:p>
            <a:fld id="{F0EB2F42-7EB3-426A-AE0F-BE645EFDC311}"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9459592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852825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72096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901518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2347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let's discuss embracing a Lean-Agile mindset.</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73</a:t>
            </a:fld>
            <a:endParaRPr lang="en-US" dirty="0"/>
          </a:p>
        </p:txBody>
      </p:sp>
    </p:spTree>
    <p:extLst>
      <p:ext uri="{BB962C8B-B14F-4D97-AF65-F5344CB8AC3E}">
        <p14:creationId xmlns:p14="http://schemas.microsoft.com/office/powerpoint/2010/main" val="29379504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let's discuss implementation. We'll describe that using our Implementing SAFe 1-2-3 model.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Number 1 is to train the Lean-Agile change agents. We call those SAFe Program Consultants.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a sufficient staff of Lean-Agile change agents onsite, and working with your partners, you'll have the ability to train the executives and leaders and managers—the people responsible for managing the people who deliver value.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They'll then be in a position to support the launch of the Agile Release Trains. And one train at a time, you'll build that Agile portfolio. </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82</a:t>
            </a:fld>
            <a:endParaRPr lang="en-US" dirty="0"/>
          </a:p>
        </p:txBody>
      </p:sp>
    </p:spTree>
    <p:extLst>
      <p:ext uri="{BB962C8B-B14F-4D97-AF65-F5344CB8AC3E}">
        <p14:creationId xmlns:p14="http://schemas.microsoft.com/office/powerpoint/2010/main" val="1225670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220"/>
              </a:lnSpc>
            </a:pPr>
            <a:r>
              <a:rPr lang="en-US" sz="1400" dirty="0"/>
              <a:t>Scaled Agile’s role-based curriculum helps enterprises unlock business results with SAFe.</a:t>
            </a:r>
          </a:p>
          <a:p>
            <a:pPr algn="l">
              <a:lnSpc>
                <a:spcPts val="2220"/>
              </a:lnSpc>
            </a:pPr>
            <a:endParaRPr lang="en-US" sz="1400" dirty="0"/>
          </a:p>
          <a:p>
            <a:pPr algn="l">
              <a:lnSpc>
                <a:spcPts val="2220"/>
              </a:lnSpc>
            </a:pPr>
            <a:r>
              <a:rPr lang="en-US" sz="1400" dirty="0"/>
              <a:t>Each course is designed to help individuals maximize the value of their role within a SAFe organization, and help them advance throughout their career as they practice, consult, or train others in SAFe.</a:t>
            </a:r>
          </a:p>
          <a:p>
            <a:pPr algn="l">
              <a:lnSpc>
                <a:spcPts val="2220"/>
              </a:lnSpc>
            </a:pPr>
            <a:endParaRPr lang="en-US" sz="1400" dirty="0"/>
          </a:p>
          <a:p>
            <a:pPr algn="l">
              <a:lnSpc>
                <a:spcPts val="2220"/>
              </a:lnSpc>
            </a:pPr>
            <a:r>
              <a:rPr lang="en-US" sz="1400" b="1" dirty="0"/>
              <a:t>The result is higher-quality implementations, and greater stability for the organization</a:t>
            </a:r>
            <a:r>
              <a:rPr lang="en-US" sz="1400" dirty="0"/>
              <a:t>.</a:t>
            </a:r>
          </a:p>
          <a:p>
            <a:pPr algn="l"/>
            <a:endParaRPr lang="en-US" sz="1400"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84</a:t>
            </a:fld>
            <a:endParaRPr lang="en-US" dirty="0"/>
          </a:p>
        </p:txBody>
      </p:sp>
    </p:spTree>
    <p:extLst>
      <p:ext uri="{BB962C8B-B14F-4D97-AF65-F5344CB8AC3E}">
        <p14:creationId xmlns:p14="http://schemas.microsoft.com/office/powerpoint/2010/main" val="14867389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85</a:t>
            </a:fld>
            <a:endParaRPr lang="en-US" dirty="0"/>
          </a:p>
        </p:txBody>
      </p:sp>
      <p:sp>
        <p:nvSpPr>
          <p:cNvPr id="5" name="Footer Placeholder 4"/>
          <p:cNvSpPr>
            <a:spLocks noGrp="1"/>
          </p:cNvSpPr>
          <p:nvPr>
            <p:ph type="ftr" sz="quarter" idx="11"/>
          </p:nvPr>
        </p:nvSpPr>
        <p:spPr/>
        <p:txBody>
          <a:bodyPr/>
          <a:lstStyle/>
          <a:p>
            <a:r>
              <a:rPr lang="en-US"/>
              <a:t>Introducing SAFe</a:t>
            </a:r>
            <a:endParaRPr lang="en-US" dirty="0"/>
          </a:p>
        </p:txBody>
      </p:sp>
    </p:spTree>
    <p:extLst>
      <p:ext uri="{BB962C8B-B14F-4D97-AF65-F5344CB8AC3E}">
        <p14:creationId xmlns:p14="http://schemas.microsoft.com/office/powerpoint/2010/main" val="4062507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let's discuss embracing a Lean-Agile mindset.</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86</a:t>
            </a:fld>
            <a:endParaRPr lang="en-US" dirty="0"/>
          </a:p>
        </p:txBody>
      </p:sp>
    </p:spTree>
    <p:extLst>
      <p:ext uri="{BB962C8B-B14F-4D97-AF65-F5344CB8AC3E}">
        <p14:creationId xmlns:p14="http://schemas.microsoft.com/office/powerpoint/2010/main" val="27627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I’m guessing for most of us, 20 or 30 years ago, we didn't think developing would be like this.</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We thought we'd be developing at massively powerful workstations—which we are ...</a:t>
            </a:r>
          </a:p>
          <a:p>
            <a:r>
              <a:rPr lang="en-US" sz="1400" kern="1200" dirty="0">
                <a:solidFill>
                  <a:schemeClr val="tx1"/>
                </a:solidFill>
                <a:effectLst/>
                <a:latin typeface="+mn-lt"/>
                <a:ea typeface="+mn-ea"/>
                <a:cs typeface="+mn-cs"/>
              </a:rPr>
              <a:t>… using third-generation, fourth-generation, fifth-generation languages—which we largely have …</a:t>
            </a:r>
          </a:p>
          <a:p>
            <a:r>
              <a:rPr lang="en-US" sz="1400" kern="1200" dirty="0">
                <a:solidFill>
                  <a:schemeClr val="tx1"/>
                </a:solidFill>
                <a:effectLst/>
                <a:latin typeface="+mn-lt"/>
                <a:ea typeface="+mn-ea"/>
                <a:cs typeface="+mn-cs"/>
              </a:rPr>
              <a:t>… and creating a wireframe, and dragging and dropping a class library, and coding some business logic and some scripting engines, and jamming that all together and having an application.</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But it hasn't really turned out that way at all….</a:t>
            </a:r>
          </a:p>
        </p:txBody>
      </p:sp>
      <p:sp>
        <p:nvSpPr>
          <p:cNvPr id="4" name="Slide Number Placeholder 3"/>
          <p:cNvSpPr>
            <a:spLocks noGrp="1"/>
          </p:cNvSpPr>
          <p:nvPr>
            <p:ph type="sldNum" sz="quarter" idx="10"/>
          </p:nvPr>
        </p:nvSpPr>
        <p:spPr/>
        <p:txBody>
          <a:bodyPr/>
          <a:lstStyle/>
          <a:p>
            <a:fld id="{F0EB2F42-7EB3-426A-AE0F-BE645EFDC311}" type="slidenum">
              <a:rPr lang="en-US" smtClean="0"/>
              <a:pPr/>
              <a:t>7</a:t>
            </a:fld>
            <a:endParaRPr lang="en-US" dirty="0"/>
          </a:p>
        </p:txBody>
      </p:sp>
    </p:spTree>
    <p:extLst>
      <p:ext uri="{BB962C8B-B14F-4D97-AF65-F5344CB8AC3E}">
        <p14:creationId xmlns:p14="http://schemas.microsoft.com/office/powerpoint/2010/main" val="14882426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02731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a:p>
          <a:p>
            <a:pPr marL="171450" indent="-171450">
              <a:spcBef>
                <a:spcPts val="600"/>
              </a:spcBef>
              <a:spcAft>
                <a:spcPts val="600"/>
              </a:spcAft>
              <a:buFont typeface="Arial" charset="0"/>
              <a:buChar char="•"/>
            </a:pPr>
            <a:r>
              <a:rPr lang="en-US" sz="1200" dirty="0"/>
              <a:t>Organized around the flow of value</a:t>
            </a:r>
          </a:p>
          <a:p>
            <a:pPr marL="171450" indent="-171450">
              <a:spcBef>
                <a:spcPts val="600"/>
              </a:spcBef>
              <a:spcAft>
                <a:spcPts val="600"/>
              </a:spcAft>
              <a:buFont typeface="Arial" charset="0"/>
              <a:buChar char="•"/>
            </a:pPr>
            <a:r>
              <a:rPr lang="en-US" sz="1200" dirty="0"/>
              <a:t>Lean-Agile budgeting empowers decision makers</a:t>
            </a:r>
          </a:p>
          <a:p>
            <a:pPr marL="171450" indent="-171450">
              <a:spcBef>
                <a:spcPts val="600"/>
              </a:spcBef>
              <a:spcAft>
                <a:spcPts val="600"/>
              </a:spcAft>
              <a:buFont typeface="Arial" charset="0"/>
              <a:buChar char="•"/>
            </a:pPr>
            <a:r>
              <a:rPr lang="en-US" sz="1200" dirty="0"/>
              <a:t>Kanban system provides portfolio visibility and WIP limits</a:t>
            </a:r>
          </a:p>
          <a:p>
            <a:pPr marL="171450" indent="-171450">
              <a:spcBef>
                <a:spcPts val="600"/>
              </a:spcBef>
              <a:spcAft>
                <a:spcPts val="600"/>
              </a:spcAft>
              <a:buFont typeface="Arial" charset="0"/>
              <a:buChar char="•"/>
            </a:pPr>
            <a:r>
              <a:rPr lang="en-US" sz="1200" dirty="0"/>
              <a:t>Enterprise architecture guides larger technology decisions</a:t>
            </a:r>
          </a:p>
          <a:p>
            <a:pPr marL="171450" indent="-171450">
              <a:spcBef>
                <a:spcPts val="600"/>
              </a:spcBef>
              <a:spcAft>
                <a:spcPts val="600"/>
              </a:spcAft>
              <a:buFont typeface="Arial" charset="0"/>
              <a:buChar char="•"/>
            </a:pPr>
            <a:r>
              <a:rPr lang="en-US" sz="1200" dirty="0"/>
              <a:t>Objective metrics support governance and improvement</a:t>
            </a:r>
          </a:p>
          <a:p>
            <a:pPr marL="171450" indent="-171450">
              <a:spcBef>
                <a:spcPts val="600"/>
              </a:spcBef>
              <a:spcAft>
                <a:spcPts val="600"/>
              </a:spcAft>
              <a:buFont typeface="Arial" charset="0"/>
              <a:buChar char="•"/>
            </a:pPr>
            <a:r>
              <a:rPr lang="en-US" sz="1200" dirty="0"/>
              <a:t>Value delivery via Epics </a:t>
            </a:r>
          </a:p>
          <a:p>
            <a:pPr marL="171450" indent="-171450">
              <a:buFont typeface="Arial" charset="0"/>
              <a:buChar char="•"/>
            </a:pPr>
            <a:endParaRPr lang="en-US" dirty="0"/>
          </a:p>
          <a:p>
            <a:pPr marL="171450" indent="-171450">
              <a:buFont typeface="Arial" charset="0"/>
              <a:buChar char="•"/>
            </a:pPr>
            <a:endParaRPr lang="en-US" dirty="0"/>
          </a:p>
        </p:txBody>
      </p:sp>
    </p:spTree>
    <p:extLst>
      <p:ext uri="{BB962C8B-B14F-4D97-AF65-F5344CB8AC3E}">
        <p14:creationId xmlns:p14="http://schemas.microsoft.com/office/powerpoint/2010/main" val="23080028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600"/>
              </a:spcBef>
              <a:spcAft>
                <a:spcPts val="600"/>
              </a:spcAft>
              <a:buFont typeface="Arial" charset="0"/>
              <a:buChar char="•"/>
            </a:pPr>
            <a:r>
              <a:rPr lang="en-US" sz="1200" dirty="0"/>
              <a:t>Coordinates development of large Solutions</a:t>
            </a:r>
          </a:p>
          <a:p>
            <a:pPr marL="171450" indent="-171450">
              <a:spcBef>
                <a:spcPts val="600"/>
              </a:spcBef>
              <a:spcAft>
                <a:spcPts val="600"/>
              </a:spcAft>
              <a:buFont typeface="Arial" charset="0"/>
              <a:buChar char="•"/>
            </a:pPr>
            <a:r>
              <a:rPr lang="en-US" sz="1200" dirty="0"/>
              <a:t>Synchronizes multiple ART Value Streams</a:t>
            </a:r>
          </a:p>
          <a:p>
            <a:pPr marL="171450" indent="-171450">
              <a:spcBef>
                <a:spcPts val="600"/>
              </a:spcBef>
              <a:spcAft>
                <a:spcPts val="600"/>
              </a:spcAft>
              <a:buFont typeface="Arial" charset="0"/>
              <a:buChar char="•"/>
            </a:pPr>
            <a:r>
              <a:rPr lang="en-US" sz="1200" dirty="0"/>
              <a:t>Manages Solution Intent</a:t>
            </a:r>
          </a:p>
          <a:p>
            <a:pPr marL="171450" indent="-171450">
              <a:spcBef>
                <a:spcPts val="600"/>
              </a:spcBef>
              <a:spcAft>
                <a:spcPts val="600"/>
              </a:spcAft>
              <a:buFont typeface="Arial" charset="0"/>
              <a:buChar char="•"/>
            </a:pPr>
            <a:r>
              <a:rPr lang="en-US" sz="1200" dirty="0"/>
              <a:t>Integrates suppliers as partners</a:t>
            </a:r>
          </a:p>
          <a:p>
            <a:pPr marL="171450" indent="-171450">
              <a:spcBef>
                <a:spcPts val="600"/>
              </a:spcBef>
              <a:spcAft>
                <a:spcPts val="600"/>
              </a:spcAft>
              <a:buFont typeface="Arial" charset="0"/>
              <a:buChar char="•"/>
            </a:pPr>
            <a:r>
              <a:rPr lang="en-US" sz="1200" dirty="0"/>
              <a:t>Value delivery via Capabilities</a:t>
            </a:r>
          </a:p>
          <a:p>
            <a:endParaRPr lang="en-US" dirty="0"/>
          </a:p>
        </p:txBody>
      </p:sp>
    </p:spTree>
    <p:extLst>
      <p:ext uri="{BB962C8B-B14F-4D97-AF65-F5344CB8AC3E}">
        <p14:creationId xmlns:p14="http://schemas.microsoft.com/office/powerpoint/2010/main" val="13695116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600"/>
              </a:spcBef>
              <a:spcAft>
                <a:spcPts val="600"/>
              </a:spcAft>
              <a:buFont typeface="Arial" charset="0"/>
              <a:buChar char="•"/>
            </a:pPr>
            <a:endParaRPr lang="en-US" sz="1200" dirty="0"/>
          </a:p>
        </p:txBody>
      </p:sp>
    </p:spTree>
    <p:extLst>
      <p:ext uri="{BB962C8B-B14F-4D97-AF65-F5344CB8AC3E}">
        <p14:creationId xmlns:p14="http://schemas.microsoft.com/office/powerpoint/2010/main" val="2515048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many of us, it sometimes feels more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Dean </a:t>
            </a:r>
            <a:r>
              <a:rPr lang="en-US" sz="1200" kern="1200" dirty="0" err="1">
                <a:solidFill>
                  <a:schemeClr val="tx1"/>
                </a:solidFill>
                <a:effectLst/>
                <a:latin typeface="+mn-lt"/>
                <a:ea typeface="+mn-ea"/>
                <a:cs typeface="+mn-cs"/>
              </a:rPr>
              <a:t>Leffingwell</a:t>
            </a:r>
            <a:r>
              <a:rPr lang="en-US" sz="1200" kern="1200" dirty="0">
                <a:solidFill>
                  <a:schemeClr val="tx1"/>
                </a:solidFill>
                <a:effectLst/>
                <a:latin typeface="+mn-lt"/>
                <a:ea typeface="+mn-ea"/>
                <a:cs typeface="+mn-cs"/>
              </a:rPr>
              <a:t>, tells a story of when he used this slide in a presentation. He explained the intent was mostly just for fun—and to make the point about how incredibly manually intensive it still is to develop systems of this type, with literally millions of lines of handcrafted code.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Somebody in the back of the room then shouted, </a:t>
            </a:r>
            <a:r>
              <a:rPr lang="en-US" sz="1200" i="1" kern="1200" dirty="0">
                <a:solidFill>
                  <a:schemeClr val="tx1"/>
                </a:solidFill>
                <a:effectLst/>
                <a:latin typeface="+mn-lt"/>
                <a:ea typeface="+mn-ea"/>
                <a:cs typeface="+mn-cs"/>
              </a:rPr>
              <a:t>"Hey, at least they're collocated!”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humorous, it drew attention to the power and value of collocation in development, and Agile development in particular….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least these people can get up, walk to the water cooler, and have a conversation. They can pair, they can shout over their shoulders and say, </a:t>
            </a:r>
            <a:r>
              <a:rPr lang="en-US" sz="1200" i="1" kern="1200" dirty="0">
                <a:solidFill>
                  <a:schemeClr val="tx1"/>
                </a:solidFill>
                <a:effectLst/>
                <a:latin typeface="+mn-lt"/>
                <a:ea typeface="+mn-ea"/>
                <a:cs typeface="+mn-cs"/>
              </a:rPr>
              <a:t>"What do you think about this?"</a:t>
            </a:r>
            <a:r>
              <a:rPr lang="en-US" sz="1200" kern="1200" dirty="0">
                <a:solidFill>
                  <a:schemeClr val="tx1"/>
                </a:solidFill>
                <a:effectLst/>
                <a:latin typeface="+mn-lt"/>
                <a:ea typeface="+mn-ea"/>
                <a:cs typeface="+mn-cs"/>
              </a:rPr>
              <a:t>   Many don't have that luxury.</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8</a:t>
            </a:fld>
            <a:endParaRPr lang="en-US" dirty="0"/>
          </a:p>
        </p:txBody>
      </p:sp>
    </p:spTree>
    <p:extLst>
      <p:ext uri="{BB962C8B-B14F-4D97-AF65-F5344CB8AC3E}">
        <p14:creationId xmlns:p14="http://schemas.microsoft.com/office/powerpoint/2010/main" val="2277203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of the results, especially as we build systems that are larger and more complex, is that our retrospectives are still troublesome. And that means our results are still troublesome.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Sometimes they look like this: [read through some of the sticky notes on the slides]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net result is that when we don't deliver large systems on time and on schedule with the requisite quality, we have poor morale. And what do you think the impact is of poor morale on the development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makes everything worse.</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9</a:t>
            </a:fld>
            <a:endParaRPr lang="en-US" dirty="0"/>
          </a:p>
        </p:txBody>
      </p:sp>
    </p:spTree>
    <p:extLst>
      <p:ext uri="{BB962C8B-B14F-4D97-AF65-F5344CB8AC3E}">
        <p14:creationId xmlns:p14="http://schemas.microsoft.com/office/powerpoint/2010/main" val="400882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4.5-PPT-Master-Background-Textures_01-Cove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84" cy="5157216"/>
          </a:xfrm>
          <a:prstGeom prst="rect">
            <a:avLst/>
          </a:prstGeom>
        </p:spPr>
      </p:pic>
      <p:sp>
        <p:nvSpPr>
          <p:cNvPr id="5123" name="Rectangle 3"/>
          <p:cNvSpPr>
            <a:spLocks noGrp="1" noChangeArrowheads="1"/>
          </p:cNvSpPr>
          <p:nvPr>
            <p:ph type="ctrTitle"/>
          </p:nvPr>
        </p:nvSpPr>
        <p:spPr>
          <a:xfrm>
            <a:off x="471842" y="604648"/>
            <a:ext cx="8320501" cy="992981"/>
          </a:xfrm>
          <a:solidFill>
            <a:schemeClr val="bg1">
              <a:alpha val="0"/>
            </a:schemeClr>
          </a:solidFill>
          <a:ln>
            <a:solidFill>
              <a:schemeClr val="bg1">
                <a:alpha val="0"/>
              </a:schemeClr>
            </a:solidFill>
          </a:ln>
          <a:effectLst/>
        </p:spPr>
        <p:txBody>
          <a:bodyPr tIns="45720" anchor="b" anchorCtr="0">
            <a:noAutofit/>
          </a:bodyPr>
          <a:lstStyle>
            <a:lvl1pPr algn="l" rtl="0" eaLnBrk="1" fontAlgn="base" hangingPunct="1">
              <a:spcBef>
                <a:spcPct val="0"/>
              </a:spcBef>
              <a:spcAft>
                <a:spcPct val="0"/>
              </a:spcAft>
              <a:defRPr lang="en-US" altLang="en-US" sz="3400" b="0" i="0" dirty="0">
                <a:solidFill>
                  <a:schemeClr val="bg1"/>
                </a:solidFill>
                <a:latin typeface="+mj-lt"/>
                <a:ea typeface="+mj-ea"/>
                <a:cs typeface="+mj-cs"/>
              </a:defRPr>
            </a:lvl1pPr>
          </a:lstStyle>
          <a:p>
            <a:r>
              <a:rPr lang="en-US" altLang="en-US"/>
              <a:t>Click to edit Master title style</a:t>
            </a:r>
            <a:endParaRPr lang="en-US" altLang="en-US" dirty="0"/>
          </a:p>
        </p:txBody>
      </p:sp>
      <p:sp>
        <p:nvSpPr>
          <p:cNvPr id="5124" name="Rectangle 4"/>
          <p:cNvSpPr>
            <a:spLocks noGrp="1" noChangeArrowheads="1"/>
          </p:cNvSpPr>
          <p:nvPr>
            <p:ph type="subTitle" idx="1"/>
          </p:nvPr>
        </p:nvSpPr>
        <p:spPr>
          <a:xfrm>
            <a:off x="471843" y="1626489"/>
            <a:ext cx="8320500" cy="392415"/>
          </a:xfrm>
          <a:solidFill>
            <a:schemeClr val="bg1">
              <a:alpha val="0"/>
            </a:schemeClr>
          </a:solidFill>
          <a:ln>
            <a:solidFill>
              <a:schemeClr val="bg1">
                <a:alpha val="0"/>
              </a:schemeClr>
            </a:solidFill>
          </a:ln>
          <a:effectLst/>
        </p:spPr>
        <p:txBody>
          <a:bodyPr>
            <a:noAutofit/>
          </a:bodyPr>
          <a:lstStyle>
            <a:lvl1pPr marL="0" indent="0" algn="l" rtl="0" eaLnBrk="1" fontAlgn="base" hangingPunct="1">
              <a:spcBef>
                <a:spcPts val="0"/>
              </a:spcBef>
              <a:spcAft>
                <a:spcPts val="150"/>
              </a:spcAft>
              <a:buClr>
                <a:schemeClr val="tx2"/>
              </a:buClr>
              <a:buSzPct val="100000"/>
              <a:buFont typeface="Wingdings" pitchFamily="2" charset="2"/>
              <a:buNone/>
              <a:defRPr lang="en-US" altLang="en-US" sz="2200" b="0" dirty="0">
                <a:solidFill>
                  <a:schemeClr val="bg2"/>
                </a:solidFill>
                <a:latin typeface="+mn-lt"/>
                <a:ea typeface="+mn-ea"/>
                <a:cs typeface="+mn-cs"/>
              </a:defRPr>
            </a:lvl1pPr>
          </a:lstStyle>
          <a:p>
            <a:r>
              <a:rPr lang="en-US" altLang="en-US"/>
              <a:t>Click to edit Master subtitle style</a:t>
            </a:r>
            <a:endParaRPr lang="en-US" altLang="en-US" dirty="0"/>
          </a:p>
        </p:txBody>
      </p:sp>
      <p:sp>
        <p:nvSpPr>
          <p:cNvPr id="11" name="TextBox 10"/>
          <p:cNvSpPr txBox="1"/>
          <p:nvPr userDrawn="1"/>
        </p:nvSpPr>
        <p:spPr>
          <a:xfrm>
            <a:off x="6684986" y="4861904"/>
            <a:ext cx="2107357" cy="207749"/>
          </a:xfrm>
          <a:prstGeom prst="rect">
            <a:avLst/>
          </a:prstGeom>
          <a:noFill/>
        </p:spPr>
        <p:txBody>
          <a:bodyPr wrap="square" rtlCol="0">
            <a:spAutoFit/>
          </a:bodyPr>
          <a:lstStyle/>
          <a:p>
            <a:pPr algn="r"/>
            <a:r>
              <a:rPr lang="en-US" sz="750" dirty="0">
                <a:solidFill>
                  <a:schemeClr val="tx1">
                    <a:lumMod val="60000"/>
                    <a:lumOff val="40000"/>
                  </a:schemeClr>
                </a:solidFill>
                <a:latin typeface="+mn-lt"/>
                <a:cs typeface="+mn-cs"/>
              </a:rPr>
              <a:t>© Scaled Agile, Inc.</a:t>
            </a:r>
          </a:p>
        </p:txBody>
      </p:sp>
      <p:pic>
        <p:nvPicPr>
          <p:cNvPr id="15" name="Picture 14" descr="PPT-size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6700947" y="4591426"/>
            <a:ext cx="2133600" cy="243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Variation-Background Only Dark">
    <p:spTree>
      <p:nvGrpSpPr>
        <p:cNvPr id="1" name=""/>
        <p:cNvGrpSpPr/>
        <p:nvPr/>
      </p:nvGrpSpPr>
      <p:grpSpPr>
        <a:xfrm>
          <a:off x="0" y="0"/>
          <a:ext cx="0" cy="0"/>
          <a:chOff x="0" y="0"/>
          <a:chExt cx="0" cy="0"/>
        </a:xfrm>
      </p:grpSpPr>
      <p:sp>
        <p:nvSpPr>
          <p:cNvPr id="44" name="TextBox 43"/>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900" baseline="0" dirty="0">
                <a:solidFill>
                  <a:schemeClr val="bg1"/>
                </a:solidFill>
              </a:rPr>
              <a:t>1.</a:t>
            </a:r>
            <a:fld id="{ABA28972-6D48-4F49-8D9E-11DAC31E3DF7}" type="slidenum">
              <a:rPr lang="en-US" sz="9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bg1"/>
              </a:solidFill>
            </a:endParaRPr>
          </a:p>
        </p:txBody>
      </p:sp>
      <p:pic>
        <p:nvPicPr>
          <p:cNvPr id="4" name="Picture 3" descr="4.5-PPTBackgrounds_Blue-patter-Full-Sc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68383" cy="5157216"/>
          </a:xfrm>
          <a:prstGeom prst="rect">
            <a:avLst/>
          </a:prstGeom>
        </p:spPr>
      </p:pic>
      <p:sp>
        <p:nvSpPr>
          <p:cNvPr id="45" name="TextBox 44"/>
          <p:cNvSpPr txBox="1"/>
          <p:nvPr userDrawn="1"/>
        </p:nvSpPr>
        <p:spPr>
          <a:xfrm>
            <a:off x="1509160" y="4904100"/>
            <a:ext cx="1310822"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a:solidFill>
                  <a:schemeClr val="bg1"/>
                </a:solidFill>
                <a:latin typeface="+mn-lt"/>
                <a:cs typeface="+mn-cs"/>
              </a:rPr>
              <a:t>© Scaled Agile, Inc</a:t>
            </a:r>
            <a:r>
              <a:rPr lang="en-US" sz="600">
                <a:solidFill>
                  <a:schemeClr val="bg1"/>
                </a:solidFill>
                <a:latin typeface="+mn-lt"/>
                <a:cs typeface="+mn-cs"/>
              </a:rPr>
              <a:t>. </a:t>
            </a:r>
            <a:endParaRPr lang="en-US" sz="600" dirty="0">
              <a:solidFill>
                <a:schemeClr val="bg1"/>
              </a:solidFill>
              <a:latin typeface="+mn-lt"/>
              <a:cs typeface="+mn-cs"/>
            </a:endParaRPr>
          </a:p>
        </p:txBody>
      </p:sp>
      <p:pic>
        <p:nvPicPr>
          <p:cNvPr id="46" name="Picture 45" descr="PPT-siz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460" y="4934417"/>
            <a:ext cx="1117600" cy="127127"/>
          </a:xfrm>
          <a:prstGeom prst="rect">
            <a:avLst/>
          </a:prstGeom>
        </p:spPr>
      </p:pic>
    </p:spTree>
    <p:extLst>
      <p:ext uri="{BB962C8B-B14F-4D97-AF65-F5344CB8AC3E}">
        <p14:creationId xmlns:p14="http://schemas.microsoft.com/office/powerpoint/2010/main" val="16259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ariation-Background Only Light">
    <p:spTree>
      <p:nvGrpSpPr>
        <p:cNvPr id="1" name=""/>
        <p:cNvGrpSpPr/>
        <p:nvPr/>
      </p:nvGrpSpPr>
      <p:grpSpPr>
        <a:xfrm>
          <a:off x="0" y="0"/>
          <a:ext cx="0" cy="0"/>
          <a:chOff x="0" y="0"/>
          <a:chExt cx="0" cy="0"/>
        </a:xfrm>
      </p:grpSpPr>
      <p:sp>
        <p:nvSpPr>
          <p:cNvPr id="8" name="TextBox 7"/>
          <p:cNvSpPr txBox="1"/>
          <p:nvPr userDrawn="1"/>
        </p:nvSpPr>
        <p:spPr>
          <a:xfrm>
            <a:off x="1509160" y="4904100"/>
            <a:ext cx="1890174" cy="184666"/>
          </a:xfrm>
          <a:prstGeom prst="rect">
            <a:avLst/>
          </a:prstGeom>
          <a:noFill/>
        </p:spPr>
        <p:txBody>
          <a:bodyPr wrap="square" rtlCol="0">
            <a:spAutoFit/>
          </a:bodyPr>
          <a:lstStyle/>
          <a:p>
            <a:r>
              <a:rPr lang="en-US" sz="600" dirty="0">
                <a:solidFill>
                  <a:schemeClr val="bg1">
                    <a:lumMod val="50000"/>
                  </a:schemeClr>
                </a:solidFill>
                <a:latin typeface="+mn-lt"/>
                <a:cs typeface="+mn-cs"/>
              </a:rPr>
              <a:t>© 2017 Scaled Agile, Inc. All Rights Reserved.</a:t>
            </a:r>
          </a:p>
        </p:txBody>
      </p:sp>
      <p:pic>
        <p:nvPicPr>
          <p:cNvPr id="9" name="Picture 8" descr="PPT-siz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460" y="4934417"/>
            <a:ext cx="1117600" cy="127127"/>
          </a:xfrm>
          <a:prstGeom prst="rect">
            <a:avLst/>
          </a:prstGeom>
        </p:spPr>
      </p:pic>
      <p:sp>
        <p:nvSpPr>
          <p:cNvPr id="10" name="TextBox 9"/>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900" baseline="0" dirty="0">
                <a:solidFill>
                  <a:schemeClr val="tx1">
                    <a:lumMod val="65000"/>
                    <a:lumOff val="35000"/>
                  </a:schemeClr>
                </a:solidFill>
              </a:rPr>
              <a:t>1.</a:t>
            </a:r>
            <a:fld id="{ABA28972-6D48-4F49-8D9E-11DAC31E3DF7}" type="slidenum">
              <a:rPr lang="en-US" sz="900" smtClean="0">
                <a:solidFill>
                  <a:schemeClr val="tx1">
                    <a:lumMod val="65000"/>
                    <a:lumOff val="35000"/>
                  </a:schemeClr>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tx1">
                  <a:lumMod val="65000"/>
                  <a:lumOff val="35000"/>
                </a:schemeClr>
              </a:solidFill>
            </a:endParaRPr>
          </a:p>
        </p:txBody>
      </p:sp>
      <p:pic>
        <p:nvPicPr>
          <p:cNvPr id="2" name="Picture 1" descr="4.5-PPTBackgrounds-10.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9171432" cy="5164852"/>
          </a:xfrm>
          <a:prstGeom prst="rect">
            <a:avLst/>
          </a:prstGeom>
        </p:spPr>
      </p:pic>
      <p:sp>
        <p:nvSpPr>
          <p:cNvPr id="17" name="TextBox 16"/>
          <p:cNvSpPr txBox="1"/>
          <p:nvPr userDrawn="1"/>
        </p:nvSpPr>
        <p:spPr>
          <a:xfrm>
            <a:off x="1508760" y="4901184"/>
            <a:ext cx="1890174" cy="184666"/>
          </a:xfrm>
          <a:prstGeom prst="rect">
            <a:avLst/>
          </a:prstGeom>
          <a:noFill/>
        </p:spPr>
        <p:txBody>
          <a:bodyPr wrap="square" rtlCol="0">
            <a:spAutoFit/>
          </a:bodyPr>
          <a:lstStyle/>
          <a:p>
            <a:r>
              <a:rPr lang="en-US" sz="600" dirty="0">
                <a:solidFill>
                  <a:schemeClr val="bg1">
                    <a:lumMod val="50000"/>
                  </a:schemeClr>
                </a:solidFill>
                <a:latin typeface="+mn-lt"/>
                <a:cs typeface="+mn-cs"/>
              </a:rPr>
              <a:t>© 2017 Scaled Agile, Inc.</a:t>
            </a:r>
          </a:p>
        </p:txBody>
      </p:sp>
      <p:pic>
        <p:nvPicPr>
          <p:cNvPr id="18" name="Picture 17" descr="PPT-siz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9768" y="4937760"/>
            <a:ext cx="1117600" cy="127127"/>
          </a:xfrm>
          <a:prstGeom prst="rect">
            <a:avLst/>
          </a:prstGeom>
        </p:spPr>
      </p:pic>
    </p:spTree>
    <p:extLst>
      <p:ext uri="{BB962C8B-B14F-4D97-AF65-F5344CB8AC3E}">
        <p14:creationId xmlns:p14="http://schemas.microsoft.com/office/powerpoint/2010/main" val="3544587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ariation-Background Only Dark">
    <p:spTree>
      <p:nvGrpSpPr>
        <p:cNvPr id="1" name=""/>
        <p:cNvGrpSpPr/>
        <p:nvPr/>
      </p:nvGrpSpPr>
      <p:grpSpPr>
        <a:xfrm>
          <a:off x="0" y="0"/>
          <a:ext cx="0" cy="0"/>
          <a:chOff x="0" y="0"/>
          <a:chExt cx="0" cy="0"/>
        </a:xfrm>
      </p:grpSpPr>
      <p:pic>
        <p:nvPicPr>
          <p:cNvPr id="4" name="Picture 3" descr="4.5-PPTBackgrounds_Blue-patter-Full-Sc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1"/>
            <a:ext cx="9217848" cy="5157216"/>
          </a:xfrm>
          <a:prstGeom prst="rect">
            <a:avLst/>
          </a:prstGeom>
        </p:spPr>
      </p:pic>
      <p:pic>
        <p:nvPicPr>
          <p:cNvPr id="18" name="Picture 17" descr="FlipChart-newShadow.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874" y="723582"/>
            <a:ext cx="8691586" cy="4522206"/>
          </a:xfrm>
          <a:prstGeom prst="rect">
            <a:avLst/>
          </a:prstGeom>
        </p:spPr>
      </p:pic>
      <p:sp>
        <p:nvSpPr>
          <p:cNvPr id="10" name="Content Placeholder 4"/>
          <p:cNvSpPr>
            <a:spLocks noGrp="1"/>
          </p:cNvSpPr>
          <p:nvPr>
            <p:ph sz="quarter" idx="10"/>
          </p:nvPr>
        </p:nvSpPr>
        <p:spPr>
          <a:xfrm>
            <a:off x="583948" y="1975007"/>
            <a:ext cx="7874252" cy="2776944"/>
          </a:xfrm>
        </p:spPr>
        <p:txBody>
          <a:bodyPr/>
          <a:lstStyle>
            <a:lvl1pPr>
              <a:spcBef>
                <a:spcPts val="400"/>
              </a:spcBef>
              <a:spcAft>
                <a:spcPts val="400"/>
              </a:spcAft>
              <a:defRPr sz="1600"/>
            </a:lvl1pPr>
            <a:lvl2pPr>
              <a:spcBef>
                <a:spcPts val="600"/>
              </a:spcBef>
              <a:spcAft>
                <a:spcPts val="600"/>
              </a:spcAft>
              <a:defRPr sz="1600"/>
            </a:lvl2pPr>
            <a:lvl3pPr>
              <a:defRPr sz="1350"/>
            </a:lvl3pPr>
          </a:lstStyle>
          <a:p>
            <a:pPr lvl="0"/>
            <a:r>
              <a:rPr lang="en-US"/>
              <a:t>Click to edit Master text styles</a:t>
            </a:r>
          </a:p>
          <a:p>
            <a:pPr lvl="1"/>
            <a:r>
              <a:rPr lang="en-US"/>
              <a:t>Second level</a:t>
            </a:r>
          </a:p>
        </p:txBody>
      </p:sp>
      <p:sp>
        <p:nvSpPr>
          <p:cNvPr id="16" name="TextBox 15"/>
          <p:cNvSpPr txBox="1"/>
          <p:nvPr userDrawn="1"/>
        </p:nvSpPr>
        <p:spPr>
          <a:xfrm>
            <a:off x="1509160" y="4904100"/>
            <a:ext cx="189017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a:solidFill>
                  <a:schemeClr val="bg1"/>
                </a:solidFill>
                <a:latin typeface="+mn-lt"/>
                <a:cs typeface="+mn-cs"/>
              </a:rPr>
              <a:t>© Scaled Agile, Inc.</a:t>
            </a:r>
          </a:p>
        </p:txBody>
      </p:sp>
      <p:pic>
        <p:nvPicPr>
          <p:cNvPr id="17" name="Picture 16" descr="PPT-sized.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6460" y="4934417"/>
            <a:ext cx="1117600" cy="127127"/>
          </a:xfrm>
          <a:prstGeom prst="rect">
            <a:avLst/>
          </a:prstGeom>
        </p:spPr>
      </p:pic>
      <p:sp>
        <p:nvSpPr>
          <p:cNvPr id="8" name="Title 1"/>
          <p:cNvSpPr txBox="1">
            <a:spLocks/>
          </p:cNvSpPr>
          <p:nvPr userDrawn="1"/>
        </p:nvSpPr>
        <p:spPr bwMode="auto">
          <a:xfrm>
            <a:off x="408940" y="226905"/>
            <a:ext cx="8176260" cy="401638"/>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600" b="0" dirty="0" smtClean="0">
                <a:solidFill>
                  <a:srgbClr val="565656"/>
                </a:solidFill>
                <a:latin typeface="+mj-lt"/>
                <a:ea typeface="+mj-ea"/>
                <a:cs typeface="+mj-cs"/>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algn="ctr"/>
            <a:r>
              <a:rPr sz="2800" dirty="0">
                <a:solidFill>
                  <a:srgbClr val="FFFFFF"/>
                </a:solidFill>
              </a:rPr>
              <a:t>Lesson summary</a:t>
            </a:r>
          </a:p>
        </p:txBody>
      </p:sp>
    </p:spTree>
    <p:extLst>
      <p:ext uri="{BB962C8B-B14F-4D97-AF65-F5344CB8AC3E}">
        <p14:creationId xmlns:p14="http://schemas.microsoft.com/office/powerpoint/2010/main" val="3550581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Box 9"/>
          <p:cNvSpPr txBox="1"/>
          <p:nvPr userDrawn="1"/>
        </p:nvSpPr>
        <p:spPr>
          <a:xfrm>
            <a:off x="2499361" y="4913020"/>
            <a:ext cx="887863" cy="115416"/>
          </a:xfrm>
          <a:prstGeom prst="rect">
            <a:avLst/>
          </a:prstGeom>
          <a:noFill/>
        </p:spPr>
        <p:txBody>
          <a:bodyPr wrap="square" lIns="0" tIns="0" rIns="0" bIns="0" rtlCol="0">
            <a:spAutoFit/>
          </a:bodyPr>
          <a:lstStyle/>
          <a:p>
            <a:pPr algn="r"/>
            <a:r>
              <a:rPr lang="en-US" sz="750" dirty="0">
                <a:solidFill>
                  <a:schemeClr val="tx1">
                    <a:lumMod val="75000"/>
                    <a:lumOff val="25000"/>
                  </a:schemeClr>
                </a:solidFill>
                <a:latin typeface="Arial"/>
                <a:cs typeface="Arial"/>
              </a:rPr>
              <a:t>V4.0.0</a:t>
            </a:r>
          </a:p>
        </p:txBody>
      </p:sp>
      <p:pic>
        <p:nvPicPr>
          <p:cNvPr id="17" name="Picture 16" descr="PPT_background_alterna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Rectangle 17"/>
          <p:cNvSpPr/>
          <p:nvPr userDrawn="1"/>
        </p:nvSpPr>
        <p:spPr bwMode="auto">
          <a:xfrm>
            <a:off x="0" y="2567940"/>
            <a:ext cx="9144000" cy="2567940"/>
          </a:xfrm>
          <a:prstGeom prst="rect">
            <a:avLst/>
          </a:prstGeom>
          <a:gradFill flip="none" rotWithShape="1">
            <a:gsLst>
              <a:gs pos="0">
                <a:schemeClr val="bg1"/>
              </a:gs>
              <a:gs pos="25000">
                <a:schemeClr val="bg1"/>
              </a:gs>
              <a:gs pos="100000">
                <a:schemeClr val="bg1">
                  <a:alpha val="0"/>
                </a:schemeClr>
              </a:gs>
            </a:gsLst>
            <a:lin ang="4740000" scaled="0"/>
            <a:tileRect/>
          </a:gra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9" name="Rectangle 18"/>
          <p:cNvSpPr/>
          <p:nvPr userDrawn="1"/>
        </p:nvSpPr>
        <p:spPr bwMode="auto">
          <a:xfrm>
            <a:off x="0" y="-7620"/>
            <a:ext cx="9174480" cy="2575560"/>
          </a:xfrm>
          <a:prstGeom prst="rect">
            <a:avLst/>
          </a:prstGeom>
          <a:gradFill flip="none" rotWithShape="1">
            <a:gsLst>
              <a:gs pos="43000">
                <a:srgbClr val="546079">
                  <a:alpha val="97000"/>
                </a:srgbClr>
              </a:gs>
              <a:gs pos="100000">
                <a:srgbClr val="FFFFFF">
                  <a:alpha val="0"/>
                </a:srgbClr>
              </a:gs>
              <a:gs pos="0">
                <a:srgbClr val="546079"/>
              </a:gs>
              <a:gs pos="74000">
                <a:srgbClr val="546079">
                  <a:alpha val="64000"/>
                </a:srgbClr>
              </a:gs>
            </a:gsLst>
            <a:lin ang="3780000" scaled="0"/>
            <a:tileRect/>
          </a:gra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2" name="Rectangle 21"/>
          <p:cNvSpPr/>
          <p:nvPr userDrawn="1"/>
        </p:nvSpPr>
        <p:spPr bwMode="auto">
          <a:xfrm>
            <a:off x="0" y="2558976"/>
            <a:ext cx="3664858" cy="176893"/>
          </a:xfrm>
          <a:prstGeom prst="rect">
            <a:avLst/>
          </a:prstGeom>
          <a:solidFill>
            <a:schemeClr val="accent3"/>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3" name="Rectangle 22"/>
          <p:cNvSpPr/>
          <p:nvPr userDrawn="1"/>
        </p:nvSpPr>
        <p:spPr bwMode="auto">
          <a:xfrm>
            <a:off x="1280661" y="2558976"/>
            <a:ext cx="4689928" cy="176893"/>
          </a:xfrm>
          <a:prstGeom prst="rect">
            <a:avLst/>
          </a:prstGeom>
          <a:solidFill>
            <a:schemeClr val="accent5"/>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4" name="Rectangle 23"/>
          <p:cNvSpPr/>
          <p:nvPr userDrawn="1"/>
        </p:nvSpPr>
        <p:spPr bwMode="auto">
          <a:xfrm>
            <a:off x="4555903" y="2558034"/>
            <a:ext cx="4588097" cy="176893"/>
          </a:xfrm>
          <a:prstGeom prst="rect">
            <a:avLst/>
          </a:prstGeom>
          <a:solidFill>
            <a:schemeClr val="accent4"/>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5123" name="Rectangle 3"/>
          <p:cNvSpPr>
            <a:spLocks noGrp="1" noChangeArrowheads="1"/>
          </p:cNvSpPr>
          <p:nvPr>
            <p:ph type="ctrTitle"/>
          </p:nvPr>
        </p:nvSpPr>
        <p:spPr>
          <a:xfrm>
            <a:off x="471843" y="604648"/>
            <a:ext cx="7223760" cy="992981"/>
          </a:xfrm>
          <a:solidFill>
            <a:schemeClr val="bg1">
              <a:alpha val="0"/>
            </a:schemeClr>
          </a:solidFill>
          <a:ln>
            <a:solidFill>
              <a:schemeClr val="bg1">
                <a:alpha val="0"/>
              </a:schemeClr>
            </a:solidFill>
          </a:ln>
          <a:effectLst/>
        </p:spPr>
        <p:txBody>
          <a:bodyPr tIns="45720" anchor="b" anchorCtr="0">
            <a:noAutofit/>
          </a:bodyPr>
          <a:lstStyle>
            <a:lvl1pPr algn="l" rtl="0" eaLnBrk="1" fontAlgn="base" hangingPunct="1">
              <a:spcBef>
                <a:spcPct val="0"/>
              </a:spcBef>
              <a:spcAft>
                <a:spcPct val="0"/>
              </a:spcAft>
              <a:defRPr lang="en-US" altLang="en-US" sz="3000" b="0" i="0" dirty="0">
                <a:solidFill>
                  <a:schemeClr val="bg1"/>
                </a:solidFill>
                <a:latin typeface="+mj-lt"/>
                <a:ea typeface="+mj-ea"/>
                <a:cs typeface="+mj-cs"/>
              </a:defRPr>
            </a:lvl1pPr>
          </a:lstStyle>
          <a:p>
            <a:r>
              <a:rPr lang="en-US" altLang="en-US"/>
              <a:t>Click to edit Master title style</a:t>
            </a:r>
            <a:endParaRPr lang="en-US" altLang="en-US" dirty="0"/>
          </a:p>
        </p:txBody>
      </p:sp>
      <p:sp>
        <p:nvSpPr>
          <p:cNvPr id="5124" name="Rectangle 4"/>
          <p:cNvSpPr>
            <a:spLocks noGrp="1" noChangeArrowheads="1"/>
          </p:cNvSpPr>
          <p:nvPr>
            <p:ph type="subTitle" idx="1"/>
          </p:nvPr>
        </p:nvSpPr>
        <p:spPr>
          <a:xfrm>
            <a:off x="471843" y="1626489"/>
            <a:ext cx="6675120" cy="392415"/>
          </a:xfrm>
          <a:solidFill>
            <a:schemeClr val="bg1">
              <a:alpha val="0"/>
            </a:schemeClr>
          </a:solidFill>
          <a:ln>
            <a:solidFill>
              <a:schemeClr val="bg1">
                <a:alpha val="0"/>
              </a:schemeClr>
            </a:solidFill>
          </a:ln>
          <a:effectLst/>
        </p:spPr>
        <p:txBody>
          <a:bodyPr>
            <a:noAutofit/>
          </a:bodyPr>
          <a:lstStyle>
            <a:lvl1pPr marL="0" indent="0" algn="l" rtl="0" eaLnBrk="1" fontAlgn="base" hangingPunct="1">
              <a:spcBef>
                <a:spcPts val="0"/>
              </a:spcBef>
              <a:spcAft>
                <a:spcPts val="150"/>
              </a:spcAft>
              <a:buClr>
                <a:schemeClr val="tx2"/>
              </a:buClr>
              <a:buSzPct val="100000"/>
              <a:buFont typeface="Wingdings" pitchFamily="2" charset="2"/>
              <a:buNone/>
              <a:defRPr lang="en-US" altLang="en-US" sz="1800" b="0" dirty="0">
                <a:solidFill>
                  <a:schemeClr val="bg2"/>
                </a:solidFill>
                <a:latin typeface="+mn-lt"/>
                <a:ea typeface="+mn-ea"/>
                <a:cs typeface="+mn-cs"/>
              </a:defRPr>
            </a:lvl1pPr>
          </a:lstStyle>
          <a:p>
            <a:r>
              <a:rPr lang="en-US" altLang="en-US"/>
              <a:t>Click to edit Master subtitle style</a:t>
            </a:r>
            <a:endParaRPr lang="en-US" altLang="en-US" dirty="0"/>
          </a:p>
        </p:txBody>
      </p:sp>
      <p:sp>
        <p:nvSpPr>
          <p:cNvPr id="11" name="TextBox 10"/>
          <p:cNvSpPr txBox="1"/>
          <p:nvPr userDrawn="1"/>
        </p:nvSpPr>
        <p:spPr>
          <a:xfrm>
            <a:off x="391537" y="4881735"/>
            <a:ext cx="4254500" cy="207749"/>
          </a:xfrm>
          <a:prstGeom prst="rect">
            <a:avLst/>
          </a:prstGeom>
          <a:noFill/>
        </p:spPr>
        <p:txBody>
          <a:bodyPr wrap="square" rtlCol="0">
            <a:spAutoFit/>
          </a:bodyPr>
          <a:lstStyle/>
          <a:p>
            <a:r>
              <a:rPr lang="en-US" sz="750" dirty="0">
                <a:solidFill>
                  <a:schemeClr val="bg1">
                    <a:lumMod val="50000"/>
                  </a:schemeClr>
                </a:solidFill>
                <a:latin typeface="+mn-lt"/>
                <a:cs typeface="+mn-cs"/>
              </a:rPr>
              <a:t>© 2016 Scaled Agile, Inc. All Rights Reserved.</a:t>
            </a:r>
          </a:p>
        </p:txBody>
      </p:sp>
      <p:pic>
        <p:nvPicPr>
          <p:cNvPr id="12" name="Picture 11" descr="ScaledAgileT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167" y="4570660"/>
            <a:ext cx="2858173" cy="242945"/>
          </a:xfrm>
          <a:prstGeom prst="rect">
            <a:avLst/>
          </a:prstGeom>
        </p:spPr>
      </p:pic>
    </p:spTree>
    <p:extLst>
      <p:ext uri="{BB962C8B-B14F-4D97-AF65-F5344CB8AC3E}">
        <p14:creationId xmlns:p14="http://schemas.microsoft.com/office/powerpoint/2010/main" val="4265658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0" y="1683875"/>
            <a:ext cx="9144000" cy="1775750"/>
          </a:xfrm>
          <a:solidFill>
            <a:schemeClr val="bg1"/>
          </a:solid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lang="en-US" altLang="en-US" sz="3000" b="0" cap="none" baseline="0" dirty="0">
                <a:solidFill>
                  <a:schemeClr val="tx1"/>
                </a:solidFill>
                <a:latin typeface="+mj-lt"/>
                <a:ea typeface="+mj-ea"/>
                <a:cs typeface="+mj-cs"/>
              </a:defRPr>
            </a:lvl1pPr>
          </a:lstStyle>
          <a:p>
            <a:r>
              <a:rPr lang="en-US" dirty="0"/>
              <a:t>Section Title</a:t>
            </a:r>
          </a:p>
        </p:txBody>
      </p:sp>
      <p:sp>
        <p:nvSpPr>
          <p:cNvPr id="5" name="TextBox 4"/>
          <p:cNvSpPr txBox="1"/>
          <p:nvPr userDrawn="1"/>
        </p:nvSpPr>
        <p:spPr>
          <a:xfrm>
            <a:off x="8593228" y="4933494"/>
            <a:ext cx="286819" cy="138499"/>
          </a:xfrm>
          <a:prstGeom prst="rect">
            <a:avLst/>
          </a:prstGeom>
          <a:solidFill>
            <a:schemeClr val="bg1">
              <a:alpha val="0"/>
            </a:schemeClr>
          </a:solidFill>
          <a:ln>
            <a:solidFill>
              <a:schemeClr val="bg1">
                <a:alpha val="0"/>
              </a:schemeClr>
            </a:solidFill>
          </a:ln>
        </p:spPr>
        <p:txBody>
          <a:bodyPr wrap="square" lIns="0" tIns="0" rIns="0" bIns="0" rtlCol="0">
            <a:spAutoFit/>
          </a:bodyPr>
          <a:lstStyle/>
          <a:p>
            <a:pPr algn="l"/>
            <a:fld id="{ABA28972-6D48-4F49-8D9E-11DAC31E3DF7}" type="slidenum">
              <a:rPr lang="en-US" sz="900" smtClean="0">
                <a:solidFill>
                  <a:srgbClr val="FFFFFF"/>
                </a:solidFill>
              </a:rPr>
              <a:pPr algn="l"/>
              <a:t>‹#›</a:t>
            </a:fld>
            <a:endParaRPr lang="en-US" sz="900" dirty="0">
              <a:solidFill>
                <a:srgbClr val="FFFFFF"/>
              </a:solidFill>
            </a:endParaRPr>
          </a:p>
        </p:txBody>
      </p:sp>
    </p:spTree>
    <p:extLst>
      <p:ext uri="{BB962C8B-B14F-4D97-AF65-F5344CB8AC3E}">
        <p14:creationId xmlns:p14="http://schemas.microsoft.com/office/powerpoint/2010/main" val="972554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7060" cy="337566"/>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1950" b="0" dirty="0">
                <a:solidFill>
                  <a:schemeClr val="tx1"/>
                </a:solidFill>
                <a:latin typeface="+mj-lt"/>
                <a:ea typeface="+mj-ea"/>
                <a:cs typeface="+mj-cs"/>
              </a:defRPr>
            </a:lvl1pPr>
          </a:lstStyle>
          <a:p>
            <a:pPr lvl="0" algn="l" rtl="0" eaLnBrk="1" fontAlgn="base" hangingPunct="1">
              <a:spcBef>
                <a:spcPct val="0"/>
              </a:spcBef>
              <a:spcAft>
                <a:spcPct val="0"/>
              </a:spcAft>
            </a:pPr>
            <a:r>
              <a:rPr lang="en-US"/>
              <a:t>Click to edit Master title style</a:t>
            </a:r>
            <a:endParaRPr lang="en-US" dirty="0"/>
          </a:p>
        </p:txBody>
      </p:sp>
      <p:sp>
        <p:nvSpPr>
          <p:cNvPr id="3" name="Content Placeholder 2"/>
          <p:cNvSpPr>
            <a:spLocks noGrp="1"/>
          </p:cNvSpPr>
          <p:nvPr>
            <p:ph idx="1"/>
          </p:nvPr>
        </p:nvSpPr>
        <p:spPr>
          <a:xfrm>
            <a:off x="457200" y="880341"/>
            <a:ext cx="8343900" cy="3838575"/>
          </a:xfrm>
        </p:spPr>
        <p:txBody>
          <a:bodyPr wrap="square">
            <a:noAutofit/>
          </a:bodyPr>
          <a:lstStyle>
            <a:lvl1pPr>
              <a:spcBef>
                <a:spcPts val="450"/>
              </a:spcBef>
              <a:spcAft>
                <a:spcPts val="450"/>
              </a:spcAft>
              <a:defRPr sz="1500">
                <a:solidFill>
                  <a:srgbClr val="3C3C3C"/>
                </a:solidFill>
              </a:defRPr>
            </a:lvl1pPr>
            <a:lvl2pPr>
              <a:spcBef>
                <a:spcPts val="300"/>
              </a:spcBef>
              <a:spcAft>
                <a:spcPts val="300"/>
              </a:spcAft>
              <a:buSzPct val="117000"/>
              <a:buFont typeface="Arial Black" pitchFamily="34" charset="0"/>
              <a:buChar char="–"/>
              <a:defRPr sz="1350">
                <a:solidFill>
                  <a:srgbClr val="3C3C3C"/>
                </a:solidFill>
              </a:defRPr>
            </a:lvl2pPr>
            <a:lvl3pPr marL="771525" indent="-171450">
              <a:spcBef>
                <a:spcPts val="300"/>
              </a:spcBef>
              <a:spcAft>
                <a:spcPts val="300"/>
              </a:spcAft>
              <a:buSzPct val="117000"/>
              <a:buFont typeface="Lucida Grande"/>
              <a:buChar char="-"/>
              <a:defRPr sz="1350">
                <a:solidFill>
                  <a:srgbClr val="3C3C3C"/>
                </a:solidFill>
              </a:defRPr>
            </a:lvl3pPr>
            <a:lvl4pPr>
              <a:buSzPct val="110000"/>
              <a:buFont typeface="Arial Black" pitchFamily="34" charset="0"/>
              <a:buChar char="–"/>
              <a:defRPr/>
            </a:lvl4pPr>
            <a:lvl5pPr>
              <a:buSzPct val="110000"/>
              <a:buFont typeface="Arial Black"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2168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171450"/>
            <a:ext cx="8328661" cy="301752"/>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1950" b="0" dirty="0">
                <a:solidFill>
                  <a:srgbClr val="565656"/>
                </a:solidFill>
                <a:latin typeface="+mj-lt"/>
                <a:ea typeface="+mj-ea"/>
                <a:cs typeface="+mj-cs"/>
              </a:defRPr>
            </a:lvl1pPr>
          </a:lstStyle>
          <a:p>
            <a:pPr lvl="0" algn="l" rtl="0" eaLnBrk="1" fontAlgn="base" hangingPunct="1">
              <a:spcBef>
                <a:spcPct val="0"/>
              </a:spcBef>
              <a:spcAft>
                <a:spcPct val="0"/>
              </a:spcAft>
            </a:pPr>
            <a:r>
              <a:rPr lang="en-US"/>
              <a:t>Click to edit Master title style</a:t>
            </a:r>
            <a:endParaRPr lang="en-US" dirty="0"/>
          </a:p>
        </p:txBody>
      </p:sp>
    </p:spTree>
    <p:extLst>
      <p:ext uri="{BB962C8B-B14F-4D97-AF65-F5344CB8AC3E}">
        <p14:creationId xmlns:p14="http://schemas.microsoft.com/office/powerpoint/2010/main" val="1475112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65656"/>
                </a:solidFill>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846051"/>
            <a:ext cx="8255000" cy="619125"/>
          </a:xfrm>
        </p:spPr>
        <p:txBody>
          <a:bodyPr/>
          <a:lstStyle>
            <a:lvl1pPr marL="0" indent="0">
              <a:spcBef>
                <a:spcPts val="0"/>
              </a:spcBef>
              <a:spcAft>
                <a:spcPts val="0"/>
              </a:spcAft>
              <a:buNone/>
              <a:defRPr sz="1650" baseline="0">
                <a:solidFill>
                  <a:srgbClr val="565656"/>
                </a:solidFill>
              </a:defRPr>
            </a:lvl1pPr>
            <a:lvl2pPr marL="352425" indent="0">
              <a:spcBef>
                <a:spcPts val="0"/>
              </a:spcBef>
              <a:spcAft>
                <a:spcPts val="0"/>
              </a:spcAft>
              <a:buNone/>
              <a:defRPr sz="1650"/>
            </a:lvl2pPr>
            <a:lvl3pPr marL="600075" indent="0">
              <a:spcBef>
                <a:spcPts val="0"/>
              </a:spcBef>
              <a:spcAft>
                <a:spcPts val="0"/>
              </a:spcAft>
              <a:buNone/>
              <a:defRPr sz="1650"/>
            </a:lvl3pPr>
            <a:lvl4pPr marL="857250" indent="0">
              <a:spcBef>
                <a:spcPts val="0"/>
              </a:spcBef>
              <a:spcAft>
                <a:spcPts val="0"/>
              </a:spcAft>
              <a:buNone/>
              <a:defRPr sz="1650"/>
            </a:lvl4pPr>
            <a:lvl5pPr marL="1076325" indent="0">
              <a:spcBef>
                <a:spcPts val="0"/>
              </a:spcBef>
              <a:spcAft>
                <a:spcPts val="0"/>
              </a:spcAft>
              <a:buNone/>
              <a:defRPr sz="1650"/>
            </a:lvl5pPr>
          </a:lstStyle>
          <a:p>
            <a:pPr lvl="0"/>
            <a:r>
              <a:rPr lang="en-US" dirty="0"/>
              <a:t>Click to edit kicker box copy. Two lines max.</a:t>
            </a:r>
          </a:p>
          <a:p>
            <a:pPr lvl="0"/>
            <a:endParaRPr lang="en-US" dirty="0"/>
          </a:p>
        </p:txBody>
      </p:sp>
    </p:spTree>
    <p:extLst>
      <p:ext uri="{BB962C8B-B14F-4D97-AF65-F5344CB8AC3E}">
        <p14:creationId xmlns:p14="http://schemas.microsoft.com/office/powerpoint/2010/main" val="613868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Kick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65656"/>
                </a:solidFill>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846052"/>
            <a:ext cx="8255000" cy="491024"/>
          </a:xfrm>
        </p:spPr>
        <p:txBody>
          <a:bodyPr/>
          <a:lstStyle>
            <a:lvl1pPr marL="0" indent="0">
              <a:spcBef>
                <a:spcPts val="0"/>
              </a:spcBef>
              <a:spcAft>
                <a:spcPts val="0"/>
              </a:spcAft>
              <a:buNone/>
              <a:defRPr sz="1650" baseline="0">
                <a:solidFill>
                  <a:srgbClr val="565656"/>
                </a:solidFill>
              </a:defRPr>
            </a:lvl1pPr>
            <a:lvl2pPr marL="352425" indent="0">
              <a:spcBef>
                <a:spcPts val="0"/>
              </a:spcBef>
              <a:spcAft>
                <a:spcPts val="0"/>
              </a:spcAft>
              <a:buNone/>
              <a:defRPr sz="1650"/>
            </a:lvl2pPr>
            <a:lvl3pPr marL="600075" indent="0">
              <a:spcBef>
                <a:spcPts val="0"/>
              </a:spcBef>
              <a:spcAft>
                <a:spcPts val="0"/>
              </a:spcAft>
              <a:buNone/>
              <a:defRPr sz="1650"/>
            </a:lvl3pPr>
            <a:lvl4pPr marL="857250" indent="0">
              <a:spcBef>
                <a:spcPts val="0"/>
              </a:spcBef>
              <a:spcAft>
                <a:spcPts val="0"/>
              </a:spcAft>
              <a:buNone/>
              <a:defRPr sz="1650"/>
            </a:lvl4pPr>
            <a:lvl5pPr marL="1076325" indent="0">
              <a:spcBef>
                <a:spcPts val="0"/>
              </a:spcBef>
              <a:spcAft>
                <a:spcPts val="0"/>
              </a:spcAft>
              <a:buNone/>
              <a:defRPr sz="1650"/>
            </a:lvl5pPr>
          </a:lstStyle>
          <a:p>
            <a:pPr lvl="0"/>
            <a:r>
              <a:rPr lang="en-US" dirty="0"/>
              <a:t>Click to edit kicker box copy. Two lines max.</a:t>
            </a:r>
          </a:p>
        </p:txBody>
      </p:sp>
      <p:sp>
        <p:nvSpPr>
          <p:cNvPr id="6" name="Text Placeholder 5"/>
          <p:cNvSpPr>
            <a:spLocks noGrp="1"/>
          </p:cNvSpPr>
          <p:nvPr>
            <p:ph type="body" sz="quarter" idx="11"/>
          </p:nvPr>
        </p:nvSpPr>
        <p:spPr>
          <a:xfrm>
            <a:off x="404281" y="1530370"/>
            <a:ext cx="8279649" cy="3179820"/>
          </a:xfrm>
        </p:spPr>
        <p:txBody>
          <a:bodyPr/>
          <a:lstStyle>
            <a:lvl1pPr>
              <a:spcBef>
                <a:spcPts val="450"/>
              </a:spcBef>
              <a:spcAft>
                <a:spcPts val="450"/>
              </a:spcAft>
              <a:defRPr sz="1500">
                <a:solidFill>
                  <a:srgbClr val="565656"/>
                </a:solidFill>
              </a:defRPr>
            </a:lvl1pPr>
            <a:lvl2pPr>
              <a:defRPr sz="1350">
                <a:solidFill>
                  <a:srgbClr val="565656"/>
                </a:solidFill>
              </a:defRPr>
            </a:lvl2pPr>
            <a:lvl3pPr>
              <a:defRPr sz="1350">
                <a:solidFill>
                  <a:srgbClr val="565656"/>
                </a:solidFill>
              </a:defRPr>
            </a:lvl3pPr>
            <a:lvl4pPr>
              <a:defRPr sz="1350"/>
            </a:lvl4pPr>
            <a:lvl5pPr>
              <a:defRPr sz="135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5707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Kicker,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0" y="846052"/>
            <a:ext cx="8255000" cy="508662"/>
          </a:xfrm>
        </p:spPr>
        <p:txBody>
          <a:bodyPr/>
          <a:lstStyle>
            <a:lvl1pPr marL="0" indent="0">
              <a:spcBef>
                <a:spcPts val="0"/>
              </a:spcBef>
              <a:spcAft>
                <a:spcPts val="0"/>
              </a:spcAft>
              <a:buNone/>
              <a:defRPr sz="1650" baseline="0"/>
            </a:lvl1pPr>
            <a:lvl2pPr marL="352425" indent="0">
              <a:spcBef>
                <a:spcPts val="0"/>
              </a:spcBef>
              <a:spcAft>
                <a:spcPts val="0"/>
              </a:spcAft>
              <a:buNone/>
              <a:defRPr sz="1650"/>
            </a:lvl2pPr>
            <a:lvl3pPr marL="600075" indent="0">
              <a:spcBef>
                <a:spcPts val="0"/>
              </a:spcBef>
              <a:spcAft>
                <a:spcPts val="0"/>
              </a:spcAft>
              <a:buNone/>
              <a:defRPr sz="1650"/>
            </a:lvl3pPr>
            <a:lvl4pPr marL="857250" indent="0">
              <a:spcBef>
                <a:spcPts val="0"/>
              </a:spcBef>
              <a:spcAft>
                <a:spcPts val="0"/>
              </a:spcAft>
              <a:buNone/>
              <a:defRPr sz="1650"/>
            </a:lvl4pPr>
            <a:lvl5pPr marL="1076325" indent="0">
              <a:spcBef>
                <a:spcPts val="0"/>
              </a:spcBef>
              <a:spcAft>
                <a:spcPts val="0"/>
              </a:spcAft>
              <a:buNone/>
              <a:defRPr sz="1650"/>
            </a:lvl5pPr>
          </a:lstStyle>
          <a:p>
            <a:pPr lvl="0"/>
            <a:r>
              <a:rPr lang="en-US" dirty="0"/>
              <a:t>Click to edit kicker box copy. Two lines max.</a:t>
            </a:r>
          </a:p>
          <a:p>
            <a:pPr lvl="0"/>
            <a:endParaRPr lang="en-US" dirty="0"/>
          </a:p>
        </p:txBody>
      </p:sp>
      <p:sp>
        <p:nvSpPr>
          <p:cNvPr id="6" name="Text Placeholder 5"/>
          <p:cNvSpPr>
            <a:spLocks noGrp="1"/>
          </p:cNvSpPr>
          <p:nvPr>
            <p:ph type="body" sz="quarter" idx="11"/>
          </p:nvPr>
        </p:nvSpPr>
        <p:spPr>
          <a:xfrm>
            <a:off x="404280" y="1530370"/>
            <a:ext cx="3886200" cy="3259205"/>
          </a:xfrm>
        </p:spPr>
        <p:txBody>
          <a:bodyPr/>
          <a:lstStyle>
            <a:lvl1pPr>
              <a:spcBef>
                <a:spcPts val="450"/>
              </a:spcBef>
              <a:spcAft>
                <a:spcPts val="450"/>
              </a:spcAft>
              <a:defRPr sz="1500"/>
            </a:lvl1pPr>
            <a:lvl2pPr>
              <a:defRPr sz="1350"/>
            </a:lvl2pPr>
            <a:lvl3pPr>
              <a:defRPr sz="1350"/>
            </a:lvl3pPr>
            <a:lvl4pPr>
              <a:defRPr sz="1350"/>
            </a:lvl4pPr>
            <a:lvl5pPr>
              <a:defRPr sz="1350"/>
            </a:lvl5pPr>
          </a:lstStyle>
          <a:p>
            <a:pPr lvl="0"/>
            <a:r>
              <a:rPr lang="en-US"/>
              <a:t>Click to edit Master text styles</a:t>
            </a:r>
          </a:p>
          <a:p>
            <a:pPr lvl="1"/>
            <a:r>
              <a:rPr lang="en-US"/>
              <a:t>Second level</a:t>
            </a:r>
          </a:p>
          <a:p>
            <a:pPr lvl="2"/>
            <a:r>
              <a:rPr lang="en-US"/>
              <a:t>Third level</a:t>
            </a:r>
          </a:p>
        </p:txBody>
      </p:sp>
      <p:sp>
        <p:nvSpPr>
          <p:cNvPr id="5" name="Text Placeholder 5"/>
          <p:cNvSpPr>
            <a:spLocks noGrp="1"/>
          </p:cNvSpPr>
          <p:nvPr>
            <p:ph type="body" sz="quarter" idx="12"/>
          </p:nvPr>
        </p:nvSpPr>
        <p:spPr>
          <a:xfrm>
            <a:off x="4800600" y="1530370"/>
            <a:ext cx="3886200" cy="3259205"/>
          </a:xfrm>
        </p:spPr>
        <p:txBody>
          <a:bodyPr/>
          <a:lstStyle>
            <a:lvl1pPr>
              <a:spcBef>
                <a:spcPts val="450"/>
              </a:spcBef>
              <a:spcAft>
                <a:spcPts val="450"/>
              </a:spcAft>
              <a:defRPr sz="1500"/>
            </a:lvl1pPr>
            <a:lvl2pPr>
              <a:defRPr sz="1350"/>
            </a:lvl2pPr>
            <a:lvl3pPr>
              <a:defRPr sz="1350"/>
            </a:lvl3pPr>
            <a:lvl4pPr>
              <a:defRPr sz="1350"/>
            </a:lvl4pPr>
            <a:lvl5pPr>
              <a:defRPr sz="135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37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14" name="Picture 13" descr="4.5-PPTBackgrounds-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1432" cy="5164852"/>
          </a:xfrm>
          <a:prstGeom prst="rect">
            <a:avLst/>
          </a:prstGeom>
        </p:spPr>
      </p:pic>
      <p:sp>
        <p:nvSpPr>
          <p:cNvPr id="7" name="Rectangle 6"/>
          <p:cNvSpPr/>
          <p:nvPr userDrawn="1"/>
        </p:nvSpPr>
        <p:spPr bwMode="auto">
          <a:xfrm>
            <a:off x="-1" y="2605366"/>
            <a:ext cx="9198919" cy="1467971"/>
          </a:xfrm>
          <a:prstGeom prst="rect">
            <a:avLst/>
          </a:prstGeom>
          <a:solidFill>
            <a:schemeClr val="accent5">
              <a:alpha val="88000"/>
            </a:scheme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 name="Text Placeholder 7"/>
          <p:cNvSpPr>
            <a:spLocks noGrp="1"/>
          </p:cNvSpPr>
          <p:nvPr>
            <p:ph type="body" sz="quarter" idx="10" hasCustomPrompt="1"/>
          </p:nvPr>
        </p:nvSpPr>
        <p:spPr>
          <a:xfrm>
            <a:off x="0" y="1171575"/>
            <a:ext cx="9144000" cy="1200150"/>
          </a:xfrm>
          <a:solidFill>
            <a:schemeClr val="bg1">
              <a:alpha val="0"/>
            </a:schemeClr>
          </a:solidFill>
          <a:ln>
            <a:solidFill>
              <a:schemeClr val="bg1">
                <a:alpha val="0"/>
              </a:schemeClr>
            </a:solidFill>
          </a:ln>
        </p:spPr>
        <p:txBody>
          <a:bodyPr anchor="b" anchorCtr="0"/>
          <a:lstStyle>
            <a:lvl1pPr marL="0" indent="0" algn="ctr" rtl="0" eaLnBrk="1" fontAlgn="base" hangingPunct="1">
              <a:spcBef>
                <a:spcPts val="450"/>
              </a:spcBef>
              <a:spcAft>
                <a:spcPts val="450"/>
              </a:spcAft>
              <a:buClr>
                <a:schemeClr val="bg1">
                  <a:lumMod val="65000"/>
                </a:schemeClr>
              </a:buClr>
              <a:buSzPct val="100000"/>
              <a:buFont typeface="Webdings" pitchFamily="18" charset="2"/>
              <a:buNone/>
              <a:defRPr lang="en-US" sz="6000" baseline="0" dirty="0" smtClean="0">
                <a:solidFill>
                  <a:schemeClr val="tx1">
                    <a:alpha val="89000"/>
                  </a:schemeClr>
                </a:solidFill>
                <a:latin typeface="Arial"/>
                <a:ea typeface="+mn-ea"/>
                <a:cs typeface="Arial"/>
              </a:defRPr>
            </a:lvl1pPr>
          </a:lstStyle>
          <a:p>
            <a:pPr lvl="0"/>
            <a:r>
              <a:rPr lang="en-US" dirty="0"/>
              <a:t>Appendix #</a:t>
            </a:r>
          </a:p>
        </p:txBody>
      </p:sp>
      <p:sp>
        <p:nvSpPr>
          <p:cNvPr id="10" name="Text Placeholder 9"/>
          <p:cNvSpPr>
            <a:spLocks noGrp="1"/>
          </p:cNvSpPr>
          <p:nvPr>
            <p:ph type="body" sz="quarter" idx="11" hasCustomPrompt="1"/>
          </p:nvPr>
        </p:nvSpPr>
        <p:spPr>
          <a:xfrm>
            <a:off x="0" y="2625081"/>
            <a:ext cx="9144000" cy="1448256"/>
          </a:xfrm>
          <a:solidFill>
            <a:schemeClr val="bg1">
              <a:alpha val="0"/>
            </a:schemeClr>
          </a:solidFill>
          <a:ln>
            <a:solidFill>
              <a:schemeClr val="bg1">
                <a:alpha val="0"/>
              </a:schemeClr>
            </a:solidFill>
          </a:ln>
        </p:spPr>
        <p:txBody>
          <a:bodyPr anchor="ctr" anchorCtr="0"/>
          <a:lstStyle>
            <a:lvl1pPr marL="0" indent="0" algn="ctr" rtl="0" eaLnBrk="1" fontAlgn="base" hangingPunct="1">
              <a:spcBef>
                <a:spcPct val="0"/>
              </a:spcBef>
              <a:spcAft>
                <a:spcPct val="0"/>
              </a:spcAft>
              <a:buNone/>
              <a:defRPr lang="en-US" altLang="en-US" sz="3600" b="0" dirty="0" smtClean="0">
                <a:solidFill>
                  <a:schemeClr val="bg1"/>
                </a:solidFill>
                <a:latin typeface="Arial"/>
                <a:ea typeface="+mj-ea"/>
                <a:cs typeface="Arial"/>
              </a:defRPr>
            </a:lvl1pPr>
            <a:lvl2pPr algn="ctr" rtl="0" eaLnBrk="1" fontAlgn="base" hangingPunct="1">
              <a:spcBef>
                <a:spcPct val="0"/>
              </a:spcBef>
              <a:spcAft>
                <a:spcPct val="0"/>
              </a:spcAft>
              <a:defRPr lang="en-US" altLang="en-US" sz="3600" b="0" dirty="0" smtClean="0">
                <a:solidFill>
                  <a:schemeClr val="bg1"/>
                </a:solidFill>
                <a:latin typeface="Arial"/>
                <a:ea typeface="+mj-ea"/>
                <a:cs typeface="Arial"/>
              </a:defRPr>
            </a:lvl2pPr>
            <a:lvl3pPr algn="ctr" rtl="0" eaLnBrk="1" fontAlgn="base" hangingPunct="1">
              <a:spcBef>
                <a:spcPct val="0"/>
              </a:spcBef>
              <a:spcAft>
                <a:spcPct val="0"/>
              </a:spcAft>
              <a:defRPr lang="en-US" altLang="en-US" sz="3600" b="0" dirty="0" smtClean="0">
                <a:solidFill>
                  <a:schemeClr val="bg1"/>
                </a:solidFill>
                <a:latin typeface="Arial"/>
                <a:ea typeface="+mj-ea"/>
                <a:cs typeface="Arial"/>
              </a:defRPr>
            </a:lvl3pPr>
            <a:lvl4pPr algn="ctr" rtl="0" eaLnBrk="1" fontAlgn="base" hangingPunct="1">
              <a:spcBef>
                <a:spcPct val="0"/>
              </a:spcBef>
              <a:spcAft>
                <a:spcPct val="0"/>
              </a:spcAft>
              <a:defRPr lang="en-US" altLang="en-US" sz="3600" b="0" dirty="0" smtClean="0">
                <a:solidFill>
                  <a:schemeClr val="bg1"/>
                </a:solidFill>
                <a:latin typeface="Arial"/>
                <a:ea typeface="+mj-ea"/>
                <a:cs typeface="Arial"/>
              </a:defRPr>
            </a:lvl4pPr>
            <a:lvl5pPr algn="ctr" rtl="0" eaLnBrk="1" fontAlgn="base" hangingPunct="1">
              <a:spcBef>
                <a:spcPct val="0"/>
              </a:spcBef>
              <a:spcAft>
                <a:spcPct val="0"/>
              </a:spcAft>
              <a:defRPr lang="en-US" altLang="en-US" sz="3600" b="0" dirty="0" smtClean="0">
                <a:solidFill>
                  <a:schemeClr val="bg1"/>
                </a:solidFill>
                <a:latin typeface="Arial"/>
                <a:ea typeface="+mj-ea"/>
                <a:cs typeface="Arial"/>
              </a:defRPr>
            </a:lvl5pPr>
          </a:lstStyle>
          <a:p>
            <a:pPr lvl="0"/>
            <a:r>
              <a:rPr lang="en-US" dirty="0"/>
              <a:t>Appendix name</a:t>
            </a:r>
          </a:p>
        </p:txBody>
      </p:sp>
      <p:sp>
        <p:nvSpPr>
          <p:cNvPr id="11" name="TextBox 10"/>
          <p:cNvSpPr txBox="1"/>
          <p:nvPr userDrawn="1"/>
        </p:nvSpPr>
        <p:spPr>
          <a:xfrm>
            <a:off x="1544060" y="4917235"/>
            <a:ext cx="189017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a:solidFill>
                  <a:schemeClr val="tx1">
                    <a:lumMod val="60000"/>
                    <a:lumOff val="40000"/>
                  </a:schemeClr>
                </a:solidFill>
                <a:latin typeface="+mn-lt"/>
                <a:cs typeface="+mn-cs"/>
              </a:rPr>
              <a:t>© Scaled Agile, Inc.</a:t>
            </a:r>
          </a:p>
        </p:txBody>
      </p:sp>
      <p:pic>
        <p:nvPicPr>
          <p:cNvPr id="13" name="Picture 12" descr="PPT-siz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460" y="4934417"/>
            <a:ext cx="1117600" cy="127127"/>
          </a:xfrm>
          <a:prstGeom prst="rect">
            <a:avLst/>
          </a:prstGeom>
        </p:spPr>
      </p:pic>
    </p:spTree>
    <p:extLst>
      <p:ext uri="{BB962C8B-B14F-4D97-AF65-F5344CB8AC3E}">
        <p14:creationId xmlns:p14="http://schemas.microsoft.com/office/powerpoint/2010/main" val="9018576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bwMode="auto">
          <a:xfrm>
            <a:off x="0" y="0"/>
            <a:ext cx="9144000" cy="4714875"/>
          </a:xfrm>
          <a:prstGeom prst="rect">
            <a:avLst/>
          </a:prstGeom>
          <a:solidFill>
            <a:schemeClr val="bg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Tree>
    <p:extLst>
      <p:ext uri="{BB962C8B-B14F-4D97-AF65-F5344CB8AC3E}">
        <p14:creationId xmlns:p14="http://schemas.microsoft.com/office/powerpoint/2010/main" val="2501061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ariation-Background Only Light">
    <p:spTree>
      <p:nvGrpSpPr>
        <p:cNvPr id="1" name=""/>
        <p:cNvGrpSpPr/>
        <p:nvPr/>
      </p:nvGrpSpPr>
      <p:grpSpPr>
        <a:xfrm>
          <a:off x="0" y="0"/>
          <a:ext cx="0" cy="0"/>
          <a:chOff x="0" y="0"/>
          <a:chExt cx="0" cy="0"/>
        </a:xfrm>
      </p:grpSpPr>
      <p:pic>
        <p:nvPicPr>
          <p:cNvPr id="5" name="Picture 4" descr="PPT_background_alterna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userDrawn="1"/>
        </p:nvSpPr>
        <p:spPr bwMode="auto">
          <a:xfrm>
            <a:off x="0" y="0"/>
            <a:ext cx="9144000" cy="5143500"/>
          </a:xfrm>
          <a:prstGeom prst="rect">
            <a:avLst/>
          </a:prstGeom>
          <a:gradFill flip="none" rotWithShape="1">
            <a:gsLst>
              <a:gs pos="0">
                <a:schemeClr val="bg1">
                  <a:alpha val="78000"/>
                </a:schemeClr>
              </a:gs>
              <a:gs pos="55000">
                <a:schemeClr val="bg1">
                  <a:alpha val="84000"/>
                </a:schemeClr>
              </a:gs>
              <a:gs pos="100000">
                <a:schemeClr val="bg1">
                  <a:alpha val="80000"/>
                </a:schemeClr>
              </a:gs>
            </a:gsLst>
            <a:lin ang="4740000" scaled="0"/>
            <a:tileRect/>
          </a:gra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 name="TextBox 7"/>
          <p:cNvSpPr txBox="1"/>
          <p:nvPr userDrawn="1"/>
        </p:nvSpPr>
        <p:spPr>
          <a:xfrm>
            <a:off x="8593228" y="4933494"/>
            <a:ext cx="286819" cy="138499"/>
          </a:xfrm>
          <a:prstGeom prst="rect">
            <a:avLst/>
          </a:prstGeom>
          <a:noFill/>
        </p:spPr>
        <p:txBody>
          <a:bodyPr wrap="square" lIns="0" tIns="0" rIns="0" bIns="0" rtlCol="0">
            <a:spAutoFit/>
          </a:bodyPr>
          <a:lstStyle/>
          <a:p>
            <a:pPr algn="l"/>
            <a:fld id="{ABA28972-6D48-4F49-8D9E-11DAC31E3DF7}" type="slidenum">
              <a:rPr lang="en-US" sz="900" smtClean="0">
                <a:solidFill>
                  <a:schemeClr val="tx1">
                    <a:lumMod val="65000"/>
                    <a:lumOff val="35000"/>
                  </a:schemeClr>
                </a:solidFill>
              </a:rPr>
              <a:pPr algn="l"/>
              <a:t>‹#›</a:t>
            </a:fld>
            <a:endParaRPr lang="en-US" sz="900" dirty="0">
              <a:solidFill>
                <a:schemeClr val="tx1">
                  <a:lumMod val="65000"/>
                  <a:lumOff val="35000"/>
                </a:schemeClr>
              </a:solidFill>
            </a:endParaRPr>
          </a:p>
        </p:txBody>
      </p:sp>
      <p:sp>
        <p:nvSpPr>
          <p:cNvPr id="7" name="TextBox 6"/>
          <p:cNvSpPr txBox="1"/>
          <p:nvPr userDrawn="1"/>
        </p:nvSpPr>
        <p:spPr>
          <a:xfrm>
            <a:off x="1768665" y="4927246"/>
            <a:ext cx="4151994" cy="184666"/>
          </a:xfrm>
          <a:prstGeom prst="rect">
            <a:avLst/>
          </a:prstGeom>
          <a:noFill/>
        </p:spPr>
        <p:txBody>
          <a:bodyPr wrap="square" rtlCol="0">
            <a:spAutoFit/>
          </a:bodyPr>
          <a:lstStyle/>
          <a:p>
            <a:r>
              <a:rPr lang="en-US" sz="600" dirty="0">
                <a:solidFill>
                  <a:schemeClr val="bg1">
                    <a:lumMod val="50000"/>
                  </a:schemeClr>
                </a:solidFill>
                <a:latin typeface="+mn-lt"/>
                <a:cs typeface="+mn-cs"/>
              </a:rPr>
              <a:t>© 2016 Scaled Agile, Inc. All Rights Reserved.</a:t>
            </a:r>
          </a:p>
        </p:txBody>
      </p:sp>
      <p:pic>
        <p:nvPicPr>
          <p:cNvPr id="10" name="Picture 9" descr="PPT-siz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460" y="4934416"/>
            <a:ext cx="1322648" cy="112838"/>
          </a:xfrm>
          <a:prstGeom prst="rect">
            <a:avLst/>
          </a:prstGeom>
        </p:spPr>
      </p:pic>
    </p:spTree>
    <p:extLst>
      <p:ext uri="{BB962C8B-B14F-4D97-AF65-F5344CB8AC3E}">
        <p14:creationId xmlns:p14="http://schemas.microsoft.com/office/powerpoint/2010/main" val="3412800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riation-Background Only Dark">
    <p:spTree>
      <p:nvGrpSpPr>
        <p:cNvPr id="1" name=""/>
        <p:cNvGrpSpPr/>
        <p:nvPr/>
      </p:nvGrpSpPr>
      <p:grpSpPr>
        <a:xfrm>
          <a:off x="0" y="0"/>
          <a:ext cx="0" cy="0"/>
          <a:chOff x="0" y="0"/>
          <a:chExt cx="0" cy="0"/>
        </a:xfrm>
      </p:grpSpPr>
      <p:pic>
        <p:nvPicPr>
          <p:cNvPr id="3" name="Picture 2" descr="PPT_background_alterna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userDrawn="1"/>
        </p:nvSpPr>
        <p:spPr bwMode="auto">
          <a:xfrm>
            <a:off x="0" y="0"/>
            <a:ext cx="9144000" cy="5143500"/>
          </a:xfrm>
          <a:prstGeom prst="rect">
            <a:avLst/>
          </a:prstGeom>
          <a:solidFill>
            <a:srgbClr val="546079">
              <a:alpha val="93000"/>
            </a:srgb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6" name="TextBox 5"/>
          <p:cNvSpPr txBox="1"/>
          <p:nvPr userDrawn="1"/>
        </p:nvSpPr>
        <p:spPr>
          <a:xfrm>
            <a:off x="8616472" y="4933951"/>
            <a:ext cx="141064" cy="138499"/>
          </a:xfrm>
          <a:prstGeom prst="rect">
            <a:avLst/>
          </a:prstGeom>
          <a:solidFill>
            <a:schemeClr val="bg1">
              <a:alpha val="0"/>
            </a:schemeClr>
          </a:solidFill>
          <a:ln>
            <a:solidFill>
              <a:schemeClr val="bg1">
                <a:alpha val="0"/>
              </a:schemeClr>
            </a:solidFill>
          </a:ln>
        </p:spPr>
        <p:txBody>
          <a:bodyPr wrap="none" lIns="0" tIns="0" rIns="0" bIns="0" rtlCol="0">
            <a:spAutoFit/>
          </a:bodyPr>
          <a:lstStyle/>
          <a:p>
            <a:pPr algn="ctr"/>
            <a:fld id="{ABA28972-6D48-4F49-8D9E-11DAC31E3DF7}" type="slidenum">
              <a:rPr lang="en-US" sz="900" smtClean="0">
                <a:solidFill>
                  <a:schemeClr val="bg1"/>
                </a:solidFill>
              </a:rPr>
              <a:pPr algn="ctr"/>
              <a:t>‹#›</a:t>
            </a:fld>
            <a:endParaRPr lang="en-US" sz="900" dirty="0">
              <a:solidFill>
                <a:schemeClr val="bg1"/>
              </a:solidFill>
            </a:endParaRPr>
          </a:p>
        </p:txBody>
      </p:sp>
      <p:sp>
        <p:nvSpPr>
          <p:cNvPr id="7" name="TextBox 6"/>
          <p:cNvSpPr txBox="1"/>
          <p:nvPr userDrawn="1"/>
        </p:nvSpPr>
        <p:spPr>
          <a:xfrm>
            <a:off x="8507487" y="4933494"/>
            <a:ext cx="96180" cy="138499"/>
          </a:xfrm>
          <a:prstGeom prst="rect">
            <a:avLst/>
          </a:prstGeom>
          <a:solidFill>
            <a:schemeClr val="bg1">
              <a:alpha val="0"/>
            </a:schemeClr>
          </a:solidFill>
          <a:ln>
            <a:solidFill>
              <a:schemeClr val="bg1">
                <a:alpha val="0"/>
              </a:schemeClr>
            </a:solidFill>
          </a:ln>
        </p:spPr>
        <p:txBody>
          <a:bodyPr wrap="none" lIns="0" tIns="0" rIns="0" bIns="0" rtlCol="0">
            <a:spAutoFit/>
          </a:bodyPr>
          <a:lstStyle/>
          <a:p>
            <a:pPr algn="r"/>
            <a:r>
              <a:rPr lang="en-US" sz="900" dirty="0">
                <a:solidFill>
                  <a:schemeClr val="bg1"/>
                </a:solidFill>
              </a:rPr>
              <a:t>1</a:t>
            </a:r>
            <a:r>
              <a:rPr lang="en-US" sz="900" baseline="0" dirty="0">
                <a:solidFill>
                  <a:schemeClr val="bg1"/>
                </a:solidFill>
              </a:rPr>
              <a:t>.</a:t>
            </a:r>
            <a:endParaRPr lang="en-US" sz="900" dirty="0">
              <a:solidFill>
                <a:schemeClr val="bg1"/>
              </a:solidFill>
            </a:endParaRPr>
          </a:p>
        </p:txBody>
      </p:sp>
    </p:spTree>
    <p:extLst>
      <p:ext uri="{BB962C8B-B14F-4D97-AF65-F5344CB8AC3E}">
        <p14:creationId xmlns:p14="http://schemas.microsoft.com/office/powerpoint/2010/main" val="376046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4.5-PPTBackgrounds_Test-Yellow-FullFram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0" y="1683875"/>
            <a:ext cx="9144000" cy="1775750"/>
          </a:xfrm>
          <a:solidFill>
            <a:schemeClr val="bg1"/>
          </a:solidFill>
          <a:ln w="9525">
            <a:solidFill>
              <a:schemeClr val="bg1">
                <a:alpha val="0"/>
              </a:schemeClr>
            </a:solid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lang="en-US" altLang="en-US" sz="3000" b="0" cap="none" baseline="0" dirty="0">
                <a:solidFill>
                  <a:schemeClr val="tx1"/>
                </a:solidFill>
                <a:latin typeface="+mj-lt"/>
                <a:ea typeface="+mj-ea"/>
                <a:cs typeface="+mj-cs"/>
              </a:defRPr>
            </a:lvl1pPr>
          </a:lstStyle>
          <a:p>
            <a:r>
              <a:rPr lang="en-US" dirty="0"/>
              <a:t>Section Title</a:t>
            </a:r>
          </a:p>
        </p:txBody>
      </p:sp>
      <p:sp>
        <p:nvSpPr>
          <p:cNvPr id="6" name="TextBox 5"/>
          <p:cNvSpPr txBox="1"/>
          <p:nvPr userDrawn="1"/>
        </p:nvSpPr>
        <p:spPr>
          <a:xfrm>
            <a:off x="1544060" y="4917235"/>
            <a:ext cx="189017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a:solidFill>
                  <a:schemeClr val="bg1"/>
                </a:solidFill>
                <a:latin typeface="+mn-lt"/>
                <a:cs typeface="+mn-cs"/>
              </a:rPr>
              <a:t>©</a:t>
            </a:r>
            <a:r>
              <a:rPr lang="en-US" sz="600" baseline="0" dirty="0">
                <a:solidFill>
                  <a:schemeClr val="bg1"/>
                </a:solidFill>
                <a:latin typeface="+mn-lt"/>
                <a:cs typeface="+mn-cs"/>
              </a:rPr>
              <a:t> </a:t>
            </a:r>
            <a:r>
              <a:rPr lang="en-US" sz="600" dirty="0">
                <a:solidFill>
                  <a:schemeClr val="bg1"/>
                </a:solidFill>
                <a:latin typeface="+mn-lt"/>
                <a:cs typeface="+mn-cs"/>
              </a:rPr>
              <a:t>Scaled Agile, Inc.</a:t>
            </a:r>
          </a:p>
        </p:txBody>
      </p:sp>
      <p:pic>
        <p:nvPicPr>
          <p:cNvPr id="8" name="Picture 7" descr="PPT-siz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460" y="4934417"/>
            <a:ext cx="1117600" cy="12712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7060" cy="337566"/>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2400" b="0" dirty="0">
                <a:solidFill>
                  <a:schemeClr val="tx1"/>
                </a:solidFill>
                <a:latin typeface="+mj-lt"/>
                <a:ea typeface="+mj-ea"/>
                <a:cs typeface="+mj-cs"/>
              </a:defRPr>
            </a:lvl1pPr>
          </a:lstStyle>
          <a:p>
            <a:pPr lvl="0" algn="l" rtl="0" eaLnBrk="1" fontAlgn="base" hangingPunct="1">
              <a:spcBef>
                <a:spcPct val="0"/>
              </a:spcBef>
              <a:spcAft>
                <a:spcPct val="0"/>
              </a:spcAft>
            </a:pPr>
            <a:r>
              <a:rPr lang="en-US"/>
              <a:t>Click to edit Master title style</a:t>
            </a:r>
            <a:endParaRPr lang="en-US" dirty="0"/>
          </a:p>
        </p:txBody>
      </p:sp>
      <p:sp>
        <p:nvSpPr>
          <p:cNvPr id="3" name="Content Placeholder 2"/>
          <p:cNvSpPr>
            <a:spLocks noGrp="1"/>
          </p:cNvSpPr>
          <p:nvPr>
            <p:ph idx="1"/>
          </p:nvPr>
        </p:nvSpPr>
        <p:spPr>
          <a:xfrm>
            <a:off x="394136" y="967054"/>
            <a:ext cx="8343900" cy="3838575"/>
          </a:xfrm>
        </p:spPr>
        <p:txBody>
          <a:bodyPr wrap="square">
            <a:noAutofit/>
          </a:bodyPr>
          <a:lstStyle>
            <a:lvl1pPr>
              <a:spcBef>
                <a:spcPts val="800"/>
              </a:spcBef>
              <a:spcAft>
                <a:spcPts val="800"/>
              </a:spcAft>
              <a:defRPr sz="2000">
                <a:solidFill>
                  <a:schemeClr val="tx1"/>
                </a:solidFill>
              </a:defRPr>
            </a:lvl1pPr>
            <a:lvl2pPr>
              <a:spcBef>
                <a:spcPts val="600"/>
              </a:spcBef>
              <a:spcAft>
                <a:spcPts val="600"/>
              </a:spcAft>
              <a:buSzPct val="117000"/>
              <a:buFont typeface="Arial Black" pitchFamily="34" charset="0"/>
              <a:buChar char="–"/>
              <a:defRPr sz="1800">
                <a:solidFill>
                  <a:schemeClr val="tx1"/>
                </a:solidFill>
              </a:defRPr>
            </a:lvl2pPr>
            <a:lvl3pPr marL="771525" indent="-171450">
              <a:spcBef>
                <a:spcPts val="600"/>
              </a:spcBef>
              <a:spcAft>
                <a:spcPts val="600"/>
              </a:spcAft>
              <a:buSzPct val="117000"/>
              <a:buFont typeface="Lucida Grande"/>
              <a:buChar char="-"/>
              <a:defRPr sz="1800">
                <a:solidFill>
                  <a:schemeClr val="tx1"/>
                </a:solidFill>
              </a:defRPr>
            </a:lvl3pPr>
            <a:lvl4pPr>
              <a:buSzPct val="110000"/>
              <a:buFont typeface="Arial Black" pitchFamily="34" charset="0"/>
              <a:buChar char="–"/>
              <a:defRPr/>
            </a:lvl4pPr>
            <a:lvl5pPr>
              <a:buSzPct val="110000"/>
              <a:buFont typeface="Arial Black" pitchFamily="34" charset="0"/>
              <a:buChar char="–"/>
              <a:defRPr sz="12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42300" cy="301752"/>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0" fontAlgn="base" hangingPunct="0">
              <a:spcBef>
                <a:spcPct val="0"/>
              </a:spcBef>
              <a:spcAft>
                <a:spcPct val="0"/>
              </a:spcAft>
              <a:defRPr lang="en-US" altLang="en-US" sz="2400" b="0" dirty="0">
                <a:solidFill>
                  <a:schemeClr val="tx1"/>
                </a:solidFill>
                <a:latin typeface="+mj-lt"/>
                <a:ea typeface="+mj-ea"/>
                <a:cs typeface="+mj-cs"/>
              </a:defRPr>
            </a:lvl1pPr>
          </a:lstStyle>
          <a:p>
            <a:pPr lvl="0" algn="l" rtl="0" eaLnBrk="1" fontAlgn="base" hangingPunct="1">
              <a:spcBef>
                <a:spcPct val="0"/>
              </a:spcBef>
              <a:spcAft>
                <a:spcPct val="0"/>
              </a:spcAft>
            </a:pPr>
            <a:r>
              <a:rPr lang="en-US"/>
              <a:t>Click to edit Master title style</a:t>
            </a:r>
            <a:endParaRPr lang="en-US" dirty="0"/>
          </a:p>
        </p:txBody>
      </p:sp>
      <p:sp>
        <p:nvSpPr>
          <p:cNvPr id="3" name="Content Placeholder 2"/>
          <p:cNvSpPr>
            <a:spLocks noGrp="1"/>
          </p:cNvSpPr>
          <p:nvPr>
            <p:ph sz="half" idx="1"/>
          </p:nvPr>
        </p:nvSpPr>
        <p:spPr>
          <a:xfrm>
            <a:off x="394136" y="959171"/>
            <a:ext cx="3886200" cy="3714750"/>
          </a:xfrm>
        </p:spPr>
        <p:txBody>
          <a:bodyPr>
            <a:noAutofit/>
          </a:bodyPr>
          <a:lstStyle>
            <a:lvl1pPr marL="219075" indent="-219075">
              <a:spcBef>
                <a:spcPts val="600"/>
              </a:spcBef>
              <a:spcAft>
                <a:spcPts val="600"/>
              </a:spcAft>
              <a:defRPr sz="1800">
                <a:solidFill>
                  <a:schemeClr val="tx1"/>
                </a:solidFill>
              </a:defRPr>
            </a:lvl1pPr>
            <a:lvl2pPr marL="476250" indent="-171450">
              <a:spcBef>
                <a:spcPts val="600"/>
              </a:spcBef>
              <a:spcAft>
                <a:spcPts val="600"/>
              </a:spcAft>
              <a:defRPr sz="1600">
                <a:solidFill>
                  <a:schemeClr val="tx1"/>
                </a:solidFill>
              </a:defRPr>
            </a:lvl2pPr>
            <a:lvl3pPr marL="685800" indent="-123825">
              <a:spcBef>
                <a:spcPts val="600"/>
              </a:spcBef>
              <a:spcAft>
                <a:spcPts val="600"/>
              </a:spcAft>
              <a:defRPr sz="1600">
                <a:solidFill>
                  <a:schemeClr val="tx1"/>
                </a:solidFill>
              </a:defRPr>
            </a:lvl3pPr>
            <a:lvl4pPr marL="1027510" indent="-170260">
              <a:defRPr sz="1350">
                <a:solidFill>
                  <a:srgbClr val="3C3C3C"/>
                </a:solidFill>
              </a:defRPr>
            </a:lvl4pPr>
            <a:lvl5pPr marL="1246585" indent="-170260">
              <a:defRPr sz="1350">
                <a:solidFill>
                  <a:srgbClr val="3C3C3C"/>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37536" y="959171"/>
            <a:ext cx="3886200" cy="3714750"/>
          </a:xfrm>
        </p:spPr>
        <p:txBody>
          <a:bodyPr>
            <a:noAutofit/>
          </a:bodyPr>
          <a:lstStyle>
            <a:lvl1pPr marL="219075" indent="-219075">
              <a:spcBef>
                <a:spcPts val="600"/>
              </a:spcBef>
              <a:spcAft>
                <a:spcPts val="600"/>
              </a:spcAft>
              <a:defRPr sz="1800">
                <a:solidFill>
                  <a:schemeClr val="tx1"/>
                </a:solidFill>
              </a:defRPr>
            </a:lvl1pPr>
            <a:lvl2pPr marL="561975" indent="-219075">
              <a:spcBef>
                <a:spcPts val="600"/>
              </a:spcBef>
              <a:spcAft>
                <a:spcPts val="600"/>
              </a:spcAft>
              <a:defRPr sz="1600">
                <a:solidFill>
                  <a:schemeClr val="tx1"/>
                </a:solidFill>
              </a:defRPr>
            </a:lvl2pPr>
            <a:lvl3pPr marL="771525" indent="-171450">
              <a:spcBef>
                <a:spcPts val="600"/>
              </a:spcBef>
              <a:spcAft>
                <a:spcPts val="600"/>
              </a:spcAft>
              <a:defRPr sz="1600">
                <a:solidFill>
                  <a:schemeClr val="tx1"/>
                </a:solidFill>
              </a:defRPr>
            </a:lvl3pPr>
            <a:lvl4pPr marL="1027510" indent="-170260">
              <a:defRPr sz="1200">
                <a:solidFill>
                  <a:srgbClr val="3C3C3C"/>
                </a:solidFill>
              </a:defRPr>
            </a:lvl4pPr>
            <a:lvl5pPr marL="1246585" indent="-170260">
              <a:defRPr sz="1200">
                <a:solidFill>
                  <a:srgbClr val="3C3C3C"/>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171450"/>
            <a:ext cx="8328661" cy="301752"/>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2400" b="0" dirty="0">
                <a:solidFill>
                  <a:srgbClr val="565656"/>
                </a:solidFill>
                <a:latin typeface="+mj-lt"/>
                <a:ea typeface="+mj-ea"/>
                <a:cs typeface="+mj-cs"/>
              </a:defRPr>
            </a:lvl1pPr>
          </a:lstStyle>
          <a:p>
            <a:pPr lvl="0" algn="l" rtl="0" eaLnBrk="1" fontAlgn="base" hangingPunct="1">
              <a:spcBef>
                <a:spcPct val="0"/>
              </a:spcBef>
              <a:spcAft>
                <a:spcPct val="0"/>
              </a:spcAft>
            </a:pPr>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65656"/>
                </a:solidFill>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846051"/>
            <a:ext cx="8255000" cy="619125"/>
          </a:xfrm>
        </p:spPr>
        <p:txBody>
          <a:bodyPr/>
          <a:lstStyle>
            <a:lvl1pPr marL="0" indent="0">
              <a:spcBef>
                <a:spcPts val="0"/>
              </a:spcBef>
              <a:spcAft>
                <a:spcPts val="0"/>
              </a:spcAft>
              <a:buNone/>
              <a:defRPr sz="2000" baseline="0">
                <a:solidFill>
                  <a:schemeClr val="tx1"/>
                </a:solidFill>
              </a:defRPr>
            </a:lvl1pPr>
            <a:lvl2pPr marL="352425" indent="0">
              <a:spcBef>
                <a:spcPts val="0"/>
              </a:spcBef>
              <a:spcAft>
                <a:spcPts val="0"/>
              </a:spcAft>
              <a:buNone/>
              <a:defRPr sz="1650"/>
            </a:lvl2pPr>
            <a:lvl3pPr marL="600075" indent="0">
              <a:spcBef>
                <a:spcPts val="0"/>
              </a:spcBef>
              <a:spcAft>
                <a:spcPts val="0"/>
              </a:spcAft>
              <a:buNone/>
              <a:defRPr sz="1650"/>
            </a:lvl3pPr>
            <a:lvl4pPr marL="857250" indent="0">
              <a:spcBef>
                <a:spcPts val="0"/>
              </a:spcBef>
              <a:spcAft>
                <a:spcPts val="0"/>
              </a:spcAft>
              <a:buNone/>
              <a:defRPr sz="1650"/>
            </a:lvl4pPr>
            <a:lvl5pPr marL="1076325" indent="0">
              <a:spcBef>
                <a:spcPts val="0"/>
              </a:spcBef>
              <a:spcAft>
                <a:spcPts val="0"/>
              </a:spcAft>
              <a:buNone/>
              <a:defRPr sz="1650"/>
            </a:lvl5pPr>
          </a:lstStyle>
          <a:p>
            <a:pPr lvl="0"/>
            <a:r>
              <a:rPr lang="en-US" dirty="0"/>
              <a:t>Click to edit kicker box copy. Two lines max.</a:t>
            </a:r>
          </a:p>
          <a:p>
            <a:pPr lvl="0"/>
            <a:endParaRPr lang="en-US" dirty="0"/>
          </a:p>
        </p:txBody>
      </p:sp>
    </p:spTree>
    <p:extLst>
      <p:ext uri="{BB962C8B-B14F-4D97-AF65-F5344CB8AC3E}">
        <p14:creationId xmlns:p14="http://schemas.microsoft.com/office/powerpoint/2010/main" val="2611683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Kick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65656"/>
                </a:solidFill>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846052"/>
            <a:ext cx="8255000" cy="491024"/>
          </a:xfrm>
        </p:spPr>
        <p:txBody>
          <a:bodyPr/>
          <a:lstStyle>
            <a:lvl1pPr marL="0" indent="0">
              <a:spcBef>
                <a:spcPts val="0"/>
              </a:spcBef>
              <a:spcAft>
                <a:spcPts val="0"/>
              </a:spcAft>
              <a:buNone/>
              <a:defRPr sz="2000" baseline="0">
                <a:solidFill>
                  <a:schemeClr val="tx1"/>
                </a:solidFill>
              </a:defRPr>
            </a:lvl1pPr>
            <a:lvl2pPr marL="352425" indent="0">
              <a:spcBef>
                <a:spcPts val="0"/>
              </a:spcBef>
              <a:spcAft>
                <a:spcPts val="0"/>
              </a:spcAft>
              <a:buNone/>
              <a:defRPr sz="1650"/>
            </a:lvl2pPr>
            <a:lvl3pPr marL="600075" indent="0">
              <a:spcBef>
                <a:spcPts val="0"/>
              </a:spcBef>
              <a:spcAft>
                <a:spcPts val="0"/>
              </a:spcAft>
              <a:buNone/>
              <a:defRPr sz="1650"/>
            </a:lvl3pPr>
            <a:lvl4pPr marL="857250" indent="0">
              <a:spcBef>
                <a:spcPts val="0"/>
              </a:spcBef>
              <a:spcAft>
                <a:spcPts val="0"/>
              </a:spcAft>
              <a:buNone/>
              <a:defRPr sz="1650"/>
            </a:lvl4pPr>
            <a:lvl5pPr marL="1076325" indent="0">
              <a:spcBef>
                <a:spcPts val="0"/>
              </a:spcBef>
              <a:spcAft>
                <a:spcPts val="0"/>
              </a:spcAft>
              <a:buNone/>
              <a:defRPr sz="1650"/>
            </a:lvl5pPr>
          </a:lstStyle>
          <a:p>
            <a:pPr lvl="0"/>
            <a:r>
              <a:rPr lang="en-US" dirty="0"/>
              <a:t>Click to edit kicker box copy. Two lines max.</a:t>
            </a:r>
          </a:p>
        </p:txBody>
      </p:sp>
      <p:sp>
        <p:nvSpPr>
          <p:cNvPr id="6" name="Text Placeholder 5"/>
          <p:cNvSpPr>
            <a:spLocks noGrp="1"/>
          </p:cNvSpPr>
          <p:nvPr>
            <p:ph type="body" sz="quarter" idx="11"/>
          </p:nvPr>
        </p:nvSpPr>
        <p:spPr>
          <a:xfrm>
            <a:off x="404281" y="1530370"/>
            <a:ext cx="8279649" cy="3179820"/>
          </a:xfrm>
        </p:spPr>
        <p:txBody>
          <a:bodyPr/>
          <a:lstStyle>
            <a:lvl1pPr>
              <a:spcBef>
                <a:spcPts val="600"/>
              </a:spcBef>
              <a:spcAft>
                <a:spcPts val="600"/>
              </a:spcAft>
              <a:defRPr sz="1800">
                <a:solidFill>
                  <a:schemeClr val="tx1"/>
                </a:solidFill>
              </a:defRPr>
            </a:lvl1pPr>
            <a:lvl2pPr>
              <a:spcBef>
                <a:spcPts val="600"/>
              </a:spcBef>
              <a:spcAft>
                <a:spcPts val="600"/>
              </a:spcAft>
              <a:defRPr sz="1600">
                <a:solidFill>
                  <a:schemeClr val="tx1"/>
                </a:solidFill>
              </a:defRPr>
            </a:lvl2pPr>
            <a:lvl3pPr>
              <a:spcBef>
                <a:spcPts val="600"/>
              </a:spcBef>
              <a:spcAft>
                <a:spcPts val="600"/>
              </a:spcAft>
              <a:defRPr sz="1600">
                <a:solidFill>
                  <a:schemeClr val="tx1"/>
                </a:solidFill>
              </a:defRPr>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650266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bwMode="auto">
          <a:xfrm>
            <a:off x="0" y="0"/>
            <a:ext cx="9144000" cy="4714875"/>
          </a:xfrm>
          <a:prstGeom prst="rect">
            <a:avLst/>
          </a:prstGeom>
          <a:solidFill>
            <a:schemeClr val="bg1"/>
          </a:solidFill>
          <a:ln w="19050" cap="flat" cmpd="sng" algn="ctr">
            <a:solidFill>
              <a:schemeClr val="bg1">
                <a:alpha val="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Tree>
    <p:extLst>
      <p:ext uri="{BB962C8B-B14F-4D97-AF65-F5344CB8AC3E}">
        <p14:creationId xmlns:p14="http://schemas.microsoft.com/office/powerpoint/2010/main" val="419782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9.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4.5-PPTBackgrounds_Hedaer-GraySkinny-reversed_Hedaer-GraySkinny.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661196"/>
          </a:xfrm>
          <a:prstGeom prst="rect">
            <a:avLst/>
          </a:prstGeom>
        </p:spPr>
      </p:pic>
      <p:sp>
        <p:nvSpPr>
          <p:cNvPr id="3075" name="Rectangle 3"/>
          <p:cNvSpPr>
            <a:spLocks noGrp="1" noChangeArrowheads="1"/>
          </p:cNvSpPr>
          <p:nvPr>
            <p:ph type="title"/>
          </p:nvPr>
        </p:nvSpPr>
        <p:spPr bwMode="auto">
          <a:xfrm>
            <a:off x="457201" y="171450"/>
            <a:ext cx="8227061" cy="301752"/>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lgn="l" rtl="0" eaLnBrk="1" fontAlgn="base" hangingPunct="1">
              <a:spcBef>
                <a:spcPct val="0"/>
              </a:spcBef>
              <a:spcAft>
                <a:spcPct val="0"/>
              </a:spcAft>
            </a:pPr>
            <a:r>
              <a:rPr lang="en-US" altLang="en-US" dirty="0"/>
              <a:t>Click to edit Master title style</a:t>
            </a:r>
          </a:p>
        </p:txBody>
      </p:sp>
      <p:sp>
        <p:nvSpPr>
          <p:cNvPr id="3076" name="Rectangle 4"/>
          <p:cNvSpPr>
            <a:spLocks noGrp="1" noChangeArrowheads="1"/>
          </p:cNvSpPr>
          <p:nvPr>
            <p:ph type="body" idx="1"/>
          </p:nvPr>
        </p:nvSpPr>
        <p:spPr bwMode="auto">
          <a:xfrm>
            <a:off x="394136" y="936080"/>
            <a:ext cx="8267700" cy="373641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TextBox 9"/>
          <p:cNvSpPr txBox="1"/>
          <p:nvPr/>
        </p:nvSpPr>
        <p:spPr>
          <a:xfrm>
            <a:off x="1509160" y="4904100"/>
            <a:ext cx="1890174" cy="184666"/>
          </a:xfrm>
          <a:prstGeom prst="rect">
            <a:avLst/>
          </a:prstGeom>
          <a:noFill/>
        </p:spPr>
        <p:txBody>
          <a:bodyPr wrap="square" rtlCol="0">
            <a:spAutoFit/>
          </a:bodyPr>
          <a:lstStyle/>
          <a:p>
            <a:r>
              <a:rPr lang="en-US" sz="600" dirty="0">
                <a:solidFill>
                  <a:schemeClr val="bg1">
                    <a:lumMod val="50000"/>
                  </a:schemeClr>
                </a:solidFill>
                <a:latin typeface="+mn-lt"/>
                <a:cs typeface="+mn-cs"/>
              </a:rPr>
              <a:t>© Scaled Agile, Inc.</a:t>
            </a:r>
          </a:p>
        </p:txBody>
      </p:sp>
      <p:pic>
        <p:nvPicPr>
          <p:cNvPr id="2" name="Picture 1" descr="PPT-sized.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26460" y="4934417"/>
            <a:ext cx="1117600" cy="127127"/>
          </a:xfrm>
          <a:prstGeom prst="rect">
            <a:avLst/>
          </a:prstGeom>
        </p:spPr>
      </p:pic>
    </p:spTree>
  </p:cSld>
  <p:clrMap bg1="lt1" tx1="dk1" bg2="lt2" tx2="dk2" accent1="accent1" accent2="accent2" accent3="accent3" accent4="accent4" accent5="accent5" accent6="accent6" hlink="hlink" folHlink="folHlink"/>
  <p:sldLayoutIdLst>
    <p:sldLayoutId id="2147483722" r:id="rId1"/>
    <p:sldLayoutId id="2147483764" r:id="rId2"/>
    <p:sldLayoutId id="2147483723" r:id="rId3"/>
    <p:sldLayoutId id="2147483725" r:id="rId4"/>
    <p:sldLayoutId id="2147483726" r:id="rId5"/>
    <p:sldLayoutId id="2147483727" r:id="rId6"/>
    <p:sldLayoutId id="2147483761" r:id="rId7"/>
    <p:sldLayoutId id="2147483760" r:id="rId8"/>
    <p:sldLayoutId id="2147483763" r:id="rId9"/>
    <p:sldLayoutId id="2147483766" r:id="rId10"/>
    <p:sldLayoutId id="2147483756" r:id="rId11"/>
    <p:sldLayoutId id="2147483757" r:id="rId12"/>
  </p:sldLayoutIdLst>
  <p:hf hdr="0" ftr="0" dt="0"/>
  <p:txStyles>
    <p:titleStyle>
      <a:lvl1pPr algn="l" rtl="0" eaLnBrk="1" fontAlgn="base" hangingPunct="1">
        <a:spcBef>
          <a:spcPct val="0"/>
        </a:spcBef>
        <a:spcAft>
          <a:spcPct val="0"/>
        </a:spcAft>
        <a:defRPr lang="en-US" altLang="en-US" sz="2400" b="0" dirty="0" smtClean="0">
          <a:solidFill>
            <a:schemeClr val="tx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9075" indent="-219075" algn="l" rtl="0" eaLnBrk="1" fontAlgn="base" hangingPunct="1">
        <a:lnSpc>
          <a:spcPct val="110000"/>
        </a:lnSpc>
        <a:spcBef>
          <a:spcPts val="1200"/>
        </a:spcBef>
        <a:spcAft>
          <a:spcPts val="500"/>
        </a:spcAft>
        <a:buClr>
          <a:schemeClr val="bg1">
            <a:lumMod val="65000"/>
          </a:schemeClr>
        </a:buClr>
        <a:buSzPct val="100000"/>
        <a:buFont typeface="Webdings" pitchFamily="18" charset="2"/>
        <a:buChar char="4"/>
        <a:defRPr sz="2000">
          <a:solidFill>
            <a:schemeClr val="tx1"/>
          </a:solidFill>
          <a:latin typeface="+mn-lt"/>
          <a:ea typeface="+mn-ea"/>
          <a:cs typeface="+mn-cs"/>
        </a:defRPr>
      </a:lvl1pPr>
      <a:lvl2pPr marL="561975" indent="-209550" algn="l" rtl="0" eaLnBrk="1" fontAlgn="base" hangingPunct="1">
        <a:lnSpc>
          <a:spcPct val="110000"/>
        </a:lnSpc>
        <a:spcBef>
          <a:spcPts val="300"/>
        </a:spcBef>
        <a:spcAft>
          <a:spcPts val="300"/>
        </a:spcAft>
        <a:buClr>
          <a:schemeClr val="tx1">
            <a:lumMod val="50000"/>
            <a:lumOff val="50000"/>
          </a:schemeClr>
        </a:buClr>
        <a:buSzPct val="117000"/>
        <a:buFont typeface="Lucida Grande"/>
        <a:buChar char="-"/>
        <a:defRPr sz="1800">
          <a:solidFill>
            <a:schemeClr val="tx1"/>
          </a:solidFill>
          <a:latin typeface="+mn-lt"/>
          <a:cs typeface="+mn-cs"/>
        </a:defRPr>
      </a:lvl2pPr>
      <a:lvl3pPr marL="771525" indent="-171450" algn="l" rtl="0" eaLnBrk="1" fontAlgn="base" hangingPunct="1">
        <a:lnSpc>
          <a:spcPct val="110000"/>
        </a:lnSpc>
        <a:spcBef>
          <a:spcPts val="300"/>
        </a:spcBef>
        <a:spcAft>
          <a:spcPts val="300"/>
        </a:spcAft>
        <a:buClr>
          <a:schemeClr val="tx1">
            <a:lumMod val="50000"/>
            <a:lumOff val="50000"/>
          </a:schemeClr>
        </a:buClr>
        <a:buSzPct val="110000"/>
        <a:buFont typeface="Lucida Grande"/>
        <a:buChar char="-"/>
        <a:defRPr lang="en-US" altLang="en-US" sz="1800" dirty="0" smtClean="0">
          <a:solidFill>
            <a:schemeClr val="tx1"/>
          </a:solidFill>
          <a:latin typeface="+mn-lt"/>
          <a:cs typeface="+mn-cs"/>
        </a:defRPr>
      </a:lvl3pPr>
      <a:lvl4pPr marL="1071563" indent="-214313" algn="l" rtl="0" eaLnBrk="1" fontAlgn="base" hangingPunct="1">
        <a:lnSpc>
          <a:spcPct val="110000"/>
        </a:lnSpc>
        <a:spcBef>
          <a:spcPts val="225"/>
        </a:spcBef>
        <a:spcAft>
          <a:spcPts val="225"/>
        </a:spcAft>
        <a:buClr>
          <a:schemeClr val="tx1">
            <a:lumMod val="75000"/>
            <a:lumOff val="25000"/>
          </a:schemeClr>
        </a:buClr>
        <a:buSzPct val="110000"/>
        <a:buFont typeface="Lucida Grande"/>
        <a:buChar char="-"/>
        <a:defRPr sz="1800" baseline="0">
          <a:solidFill>
            <a:schemeClr val="tx1"/>
          </a:solidFill>
          <a:latin typeface="+mn-lt"/>
          <a:cs typeface="+mn-cs"/>
        </a:defRPr>
      </a:lvl4pPr>
      <a:lvl5pPr marL="1246585" indent="-170260" algn="l" rtl="0" eaLnBrk="1" fontAlgn="base" hangingPunct="1">
        <a:lnSpc>
          <a:spcPct val="110000"/>
        </a:lnSpc>
        <a:spcBef>
          <a:spcPts val="225"/>
        </a:spcBef>
        <a:spcAft>
          <a:spcPts val="225"/>
        </a:spcAft>
        <a:buClr>
          <a:schemeClr val="tx1">
            <a:lumMod val="75000"/>
            <a:lumOff val="25000"/>
          </a:schemeClr>
        </a:buClr>
        <a:buSzPct val="110000"/>
        <a:buFont typeface="Arial Black" pitchFamily="34" charset="0"/>
        <a:buChar char="–"/>
        <a:defRPr sz="1800">
          <a:solidFill>
            <a:schemeClr val="tx1"/>
          </a:solidFill>
          <a:latin typeface="+mn-lt"/>
          <a:cs typeface="+mn-cs"/>
        </a:defRPr>
      </a:lvl5pPr>
      <a:lvl6pPr marL="15418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6pPr>
      <a:lvl7pPr marL="18847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7pPr>
      <a:lvl8pPr marL="22276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8pPr>
      <a:lvl9pPr marL="25705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r-with-patter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9144000" cy="653796"/>
          </a:xfrm>
          <a:prstGeom prst="rect">
            <a:avLst/>
          </a:prstGeom>
        </p:spPr>
      </p:pic>
      <p:sp>
        <p:nvSpPr>
          <p:cNvPr id="3075" name="Rectangle 3"/>
          <p:cNvSpPr>
            <a:spLocks noGrp="1" noChangeArrowheads="1"/>
          </p:cNvSpPr>
          <p:nvPr>
            <p:ph type="title"/>
          </p:nvPr>
        </p:nvSpPr>
        <p:spPr bwMode="auto">
          <a:xfrm>
            <a:off x="457201" y="171450"/>
            <a:ext cx="8227061" cy="301752"/>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lgn="l" rtl="0" eaLnBrk="1" fontAlgn="base" hangingPunct="1">
              <a:spcBef>
                <a:spcPct val="0"/>
              </a:spcBef>
              <a:spcAft>
                <a:spcPct val="0"/>
              </a:spcAft>
            </a:pPr>
            <a:r>
              <a:rPr lang="en-US" altLang="en-US"/>
              <a:t>Click to edit Master title style</a:t>
            </a:r>
            <a:endParaRPr lang="en-US" altLang="en-US" dirty="0"/>
          </a:p>
        </p:txBody>
      </p:sp>
      <p:sp>
        <p:nvSpPr>
          <p:cNvPr id="3076" name="Rectangle 4"/>
          <p:cNvSpPr>
            <a:spLocks noGrp="1" noChangeArrowheads="1"/>
          </p:cNvSpPr>
          <p:nvPr>
            <p:ph type="body" idx="1"/>
          </p:nvPr>
        </p:nvSpPr>
        <p:spPr bwMode="auto">
          <a:xfrm>
            <a:off x="457200" y="857250"/>
            <a:ext cx="8267700" cy="373641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1" name="TextBox 10"/>
          <p:cNvSpPr txBox="1"/>
          <p:nvPr/>
        </p:nvSpPr>
        <p:spPr>
          <a:xfrm>
            <a:off x="8593228" y="4933494"/>
            <a:ext cx="286819" cy="138499"/>
          </a:xfrm>
          <a:prstGeom prst="rect">
            <a:avLst/>
          </a:prstGeom>
          <a:noFill/>
        </p:spPr>
        <p:txBody>
          <a:bodyPr wrap="square" lIns="0" tIns="0" rIns="0" bIns="0" rtlCol="0">
            <a:spAutoFit/>
          </a:bodyPr>
          <a:lstStyle/>
          <a:p>
            <a:pPr algn="l"/>
            <a:fld id="{ABA28972-6D48-4F49-8D9E-11DAC31E3DF7}" type="slidenum">
              <a:rPr lang="en-US" sz="900" smtClean="0">
                <a:solidFill>
                  <a:schemeClr val="tx1">
                    <a:lumMod val="65000"/>
                    <a:lumOff val="35000"/>
                  </a:schemeClr>
                </a:solidFill>
              </a:rPr>
              <a:pPr algn="l"/>
              <a:t>‹#›</a:t>
            </a:fld>
            <a:endParaRPr lang="en-US" sz="900" dirty="0">
              <a:solidFill>
                <a:schemeClr val="tx1">
                  <a:lumMod val="65000"/>
                  <a:lumOff val="35000"/>
                </a:schemeClr>
              </a:solidFill>
            </a:endParaRPr>
          </a:p>
        </p:txBody>
      </p:sp>
      <p:pic>
        <p:nvPicPr>
          <p:cNvPr id="16" name="Picture 15" descr="ScaledAgileT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5154" y="4947621"/>
            <a:ext cx="1312395" cy="113195"/>
          </a:xfrm>
          <a:prstGeom prst="rect">
            <a:avLst/>
          </a:prstGeom>
        </p:spPr>
      </p:pic>
      <p:sp>
        <p:nvSpPr>
          <p:cNvPr id="10" name="TextBox 9"/>
          <p:cNvSpPr txBox="1"/>
          <p:nvPr/>
        </p:nvSpPr>
        <p:spPr>
          <a:xfrm>
            <a:off x="1768665" y="4927246"/>
            <a:ext cx="4151994" cy="184666"/>
          </a:xfrm>
          <a:prstGeom prst="rect">
            <a:avLst/>
          </a:prstGeom>
          <a:noFill/>
        </p:spPr>
        <p:txBody>
          <a:bodyPr wrap="square" rtlCol="0">
            <a:spAutoFit/>
          </a:bodyPr>
          <a:lstStyle/>
          <a:p>
            <a:r>
              <a:rPr lang="en-US" sz="600" dirty="0">
                <a:solidFill>
                  <a:schemeClr val="bg1">
                    <a:lumMod val="50000"/>
                  </a:schemeClr>
                </a:solidFill>
                <a:latin typeface="+mn-lt"/>
                <a:cs typeface="+mn-cs"/>
              </a:rPr>
              <a:t>© 2016 Scaled Agile, Inc. All Rights Reserved.</a:t>
            </a:r>
          </a:p>
        </p:txBody>
      </p:sp>
    </p:spTree>
    <p:extLst>
      <p:ext uri="{BB962C8B-B14F-4D97-AF65-F5344CB8AC3E}">
        <p14:creationId xmlns:p14="http://schemas.microsoft.com/office/powerpoint/2010/main" val="182990273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Lst>
  <p:hf hdr="0" ftr="0" dt="0"/>
  <p:txStyles>
    <p:titleStyle>
      <a:lvl1pPr algn="l" rtl="0" eaLnBrk="1" fontAlgn="base" hangingPunct="1">
        <a:spcBef>
          <a:spcPct val="0"/>
        </a:spcBef>
        <a:spcAft>
          <a:spcPct val="0"/>
        </a:spcAft>
        <a:defRPr lang="en-US" altLang="en-US" sz="1950" b="0" dirty="0" smtClean="0">
          <a:solidFill>
            <a:srgbClr val="565656"/>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9075" indent="-219075" algn="l" rtl="0" eaLnBrk="1" fontAlgn="base" hangingPunct="1">
        <a:lnSpc>
          <a:spcPct val="110000"/>
        </a:lnSpc>
        <a:spcBef>
          <a:spcPts val="1200"/>
        </a:spcBef>
        <a:spcAft>
          <a:spcPts val="375"/>
        </a:spcAft>
        <a:buClr>
          <a:schemeClr val="bg1">
            <a:lumMod val="65000"/>
          </a:schemeClr>
        </a:buClr>
        <a:buSzPct val="100000"/>
        <a:buFont typeface="Webdings" pitchFamily="18" charset="2"/>
        <a:buChar char="4"/>
        <a:defRPr sz="1650">
          <a:solidFill>
            <a:schemeClr val="tx1"/>
          </a:solidFill>
          <a:latin typeface="+mn-lt"/>
          <a:ea typeface="+mn-ea"/>
          <a:cs typeface="+mn-cs"/>
        </a:defRPr>
      </a:lvl1pPr>
      <a:lvl2pPr marL="561975" indent="-209550" algn="l" rtl="0" eaLnBrk="1" fontAlgn="base" hangingPunct="1">
        <a:lnSpc>
          <a:spcPct val="110000"/>
        </a:lnSpc>
        <a:spcBef>
          <a:spcPts val="300"/>
        </a:spcBef>
        <a:spcAft>
          <a:spcPts val="300"/>
        </a:spcAft>
        <a:buClr>
          <a:schemeClr val="tx1">
            <a:lumMod val="50000"/>
            <a:lumOff val="50000"/>
          </a:schemeClr>
        </a:buClr>
        <a:buSzPct val="117000"/>
        <a:buFont typeface="Lucida Grande"/>
        <a:buChar char="-"/>
        <a:defRPr sz="1500">
          <a:solidFill>
            <a:schemeClr val="tx1"/>
          </a:solidFill>
          <a:latin typeface="+mn-lt"/>
          <a:cs typeface="+mn-cs"/>
        </a:defRPr>
      </a:lvl2pPr>
      <a:lvl3pPr marL="771525" indent="-171450" algn="l" rtl="0" eaLnBrk="1" fontAlgn="base" hangingPunct="1">
        <a:lnSpc>
          <a:spcPct val="110000"/>
        </a:lnSpc>
        <a:spcBef>
          <a:spcPts val="300"/>
        </a:spcBef>
        <a:spcAft>
          <a:spcPts val="300"/>
        </a:spcAft>
        <a:buClr>
          <a:schemeClr val="tx1">
            <a:lumMod val="50000"/>
            <a:lumOff val="50000"/>
          </a:schemeClr>
        </a:buClr>
        <a:buSzPct val="110000"/>
        <a:buFont typeface="Lucida Grande"/>
        <a:buChar char="-"/>
        <a:defRPr lang="en-US" altLang="en-US" sz="1350" dirty="0" smtClean="0">
          <a:solidFill>
            <a:schemeClr val="tx1"/>
          </a:solidFill>
          <a:latin typeface="+mn-lt"/>
          <a:cs typeface="+mn-cs"/>
        </a:defRPr>
      </a:lvl3pPr>
      <a:lvl4pPr marL="1071563" indent="-214313" algn="l" rtl="0" eaLnBrk="1" fontAlgn="base" hangingPunct="1">
        <a:lnSpc>
          <a:spcPct val="110000"/>
        </a:lnSpc>
        <a:spcBef>
          <a:spcPts val="225"/>
        </a:spcBef>
        <a:spcAft>
          <a:spcPts val="225"/>
        </a:spcAft>
        <a:buClr>
          <a:schemeClr val="tx1">
            <a:lumMod val="75000"/>
            <a:lumOff val="25000"/>
          </a:schemeClr>
        </a:buClr>
        <a:buSzPct val="110000"/>
        <a:buFont typeface="Lucida Grande"/>
        <a:buChar char="-"/>
        <a:defRPr sz="1350" baseline="0">
          <a:solidFill>
            <a:schemeClr val="tx1"/>
          </a:solidFill>
          <a:latin typeface="+mn-lt"/>
          <a:cs typeface="+mn-cs"/>
        </a:defRPr>
      </a:lvl4pPr>
      <a:lvl5pPr marL="1246585" indent="-170260" algn="l" rtl="0" eaLnBrk="1" fontAlgn="base" hangingPunct="1">
        <a:lnSpc>
          <a:spcPct val="110000"/>
        </a:lnSpc>
        <a:spcBef>
          <a:spcPts val="225"/>
        </a:spcBef>
        <a:spcAft>
          <a:spcPts val="225"/>
        </a:spcAft>
        <a:buClr>
          <a:schemeClr val="tx1">
            <a:lumMod val="75000"/>
            <a:lumOff val="25000"/>
          </a:schemeClr>
        </a:buClr>
        <a:buSzPct val="110000"/>
        <a:buFont typeface="Arial Black" pitchFamily="34" charset="0"/>
        <a:buChar char="–"/>
        <a:defRPr sz="1350">
          <a:solidFill>
            <a:schemeClr val="tx1"/>
          </a:solidFill>
          <a:latin typeface="+mn-lt"/>
          <a:cs typeface="+mn-cs"/>
        </a:defRPr>
      </a:lvl5pPr>
      <a:lvl6pPr marL="15418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6pPr>
      <a:lvl7pPr marL="18847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7pPr>
      <a:lvl8pPr marL="22276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8pPr>
      <a:lvl9pPr marL="25705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notesSlide" Target="../notesSlides/notesSlide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4.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26" Type="http://schemas.openxmlformats.org/officeDocument/2006/relationships/tags" Target="../tags/tag40.xml"/><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5" Type="http://schemas.openxmlformats.org/officeDocument/2006/relationships/tags" Target="../tags/tag39.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29" Type="http://schemas.openxmlformats.org/officeDocument/2006/relationships/notesSlide" Target="../notesSlides/notesSlide27.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tags" Target="../tags/tag38.xml"/><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tags" Target="../tags/tag37.xml"/><Relationship Id="rId28" Type="http://schemas.openxmlformats.org/officeDocument/2006/relationships/slideLayout" Target="../slideLayouts/slideLayout6.xml"/><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tags" Target="../tags/tag36.xml"/><Relationship Id="rId27" Type="http://schemas.openxmlformats.org/officeDocument/2006/relationships/tags" Target="../tags/tag41.xml"/><Relationship Id="rId30"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45.xml"/><Relationship Id="rId7" Type="http://schemas.openxmlformats.org/officeDocument/2006/relationships/image" Target="../media/image36.emf"/><Relationship Id="rId2" Type="http://schemas.openxmlformats.org/officeDocument/2006/relationships/tags" Target="../tags/tag4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32.xml"/><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73.jpeg"/></Relationships>
</file>

<file path=ppt/slides/_rels/slide8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32428" y="1069380"/>
            <a:ext cx="8585776" cy="992981"/>
          </a:xfrm>
        </p:spPr>
        <p:txBody>
          <a:bodyPr/>
          <a:lstStyle/>
          <a:p>
            <a:pPr algn="ctr"/>
            <a:r>
              <a:rPr lang="en-US" sz="3600" dirty="0"/>
              <a:t>SAFe for Teams</a:t>
            </a:r>
            <a:br>
              <a:rPr lang="en-US" sz="3600" dirty="0"/>
            </a:br>
            <a:r>
              <a:rPr lang="en-US" sz="3600" dirty="0"/>
              <a:t>Scaled Agile Framework</a:t>
            </a:r>
            <a:r>
              <a:rPr lang="en-US" sz="2000" baseline="74000" dirty="0"/>
              <a:t>®</a:t>
            </a:r>
            <a:r>
              <a:rPr lang="en-US" sz="2000" dirty="0"/>
              <a:t> </a:t>
            </a:r>
            <a:r>
              <a:rPr lang="en-US" sz="3600" dirty="0"/>
              <a:t>(SAFe</a:t>
            </a:r>
            <a:r>
              <a:rPr lang="en-US" sz="2000" baseline="74000" dirty="0"/>
              <a:t>®</a:t>
            </a:r>
            <a:r>
              <a:rPr lang="en-US" sz="3600" dirty="0"/>
              <a:t>) 4.5</a:t>
            </a:r>
            <a:endParaRPr lang="en-US" altLang="en-US" sz="3600" dirty="0"/>
          </a:p>
        </p:txBody>
      </p:sp>
      <p:sp>
        <p:nvSpPr>
          <p:cNvPr id="2" name="TextBox 1"/>
          <p:cNvSpPr txBox="1"/>
          <p:nvPr/>
        </p:nvSpPr>
        <p:spPr>
          <a:xfrm>
            <a:off x="4545997" y="2416075"/>
            <a:ext cx="561975" cy="246221"/>
          </a:xfrm>
          <a:prstGeom prst="rect">
            <a:avLst/>
          </a:prstGeom>
          <a:noFill/>
        </p:spPr>
        <p:txBody>
          <a:bodyPr wrap="square" rtlCol="0">
            <a:spAutoFit/>
          </a:bodyPr>
          <a:lstStyle/>
          <a:p>
            <a:pPr algn="r"/>
            <a:r>
              <a:rPr lang="en-US" sz="1000" dirty="0">
                <a:solidFill>
                  <a:schemeClr val="bg1">
                    <a:lumMod val="95000"/>
                  </a:schemeClr>
                </a:solidFill>
              </a:rPr>
              <a:t>V4.5.0</a:t>
            </a:r>
          </a:p>
        </p:txBody>
      </p:sp>
      <p:pic>
        <p:nvPicPr>
          <p:cNvPr id="4" name="Picture 3">
            <a:extLst>
              <a:ext uri="{FF2B5EF4-FFF2-40B4-BE49-F238E27FC236}">
                <a16:creationId xmlns:a16="http://schemas.microsoft.com/office/drawing/2014/main" id="{3D1DF9CF-7F7C-462D-82D9-8D98B816DC69}"/>
              </a:ext>
            </a:extLst>
          </p:cNvPr>
          <p:cNvPicPr>
            <a:picLocks noChangeAspect="1"/>
          </p:cNvPicPr>
          <p:nvPr/>
        </p:nvPicPr>
        <p:blipFill>
          <a:blip r:embed="rId3"/>
          <a:stretch>
            <a:fillRect/>
          </a:stretch>
        </p:blipFill>
        <p:spPr>
          <a:xfrm>
            <a:off x="7441054" y="2989563"/>
            <a:ext cx="1147018" cy="1130960"/>
          </a:xfrm>
          <a:prstGeom prst="rect">
            <a:avLst/>
          </a:prstGeom>
        </p:spPr>
      </p:pic>
    </p:spTree>
    <p:extLst>
      <p:ext uri="{BB962C8B-B14F-4D97-AF65-F5344CB8AC3E}">
        <p14:creationId xmlns:p14="http://schemas.microsoft.com/office/powerpoint/2010/main" val="33762709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333501"/>
            <a:ext cx="9144000" cy="2514600"/>
          </a:xfrm>
          <a:prstGeom prst="rect">
            <a:avLst/>
          </a:prstGeom>
          <a:solidFill>
            <a:srgbClr val="2F5F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3" name="Content Placeholder 5"/>
          <p:cNvSpPr txBox="1">
            <a:spLocks/>
          </p:cNvSpPr>
          <p:nvPr/>
        </p:nvSpPr>
        <p:spPr>
          <a:xfrm>
            <a:off x="2002895" y="731698"/>
            <a:ext cx="5138210" cy="2094163"/>
          </a:xfrm>
          <a:prstGeom prst="rect">
            <a:avLst/>
          </a:prstGeom>
        </p:spPr>
        <p:txBody>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rgbClr val="3C3C3C"/>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22000"/>
              <a:buFont typeface="Arial"/>
              <a:buChar char="•"/>
              <a:defRPr sz="2200">
                <a:solidFill>
                  <a:srgbClr val="3C3C3C"/>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Wingdings" charset="2"/>
              <a:buChar char="§"/>
              <a:defRPr lang="en-US" altLang="en-US" sz="2000" dirty="0" smtClean="0">
                <a:solidFill>
                  <a:srgbClr val="3C3C3C"/>
                </a:solidFill>
                <a:latin typeface="+mn-lt"/>
                <a:cs typeface="+mn-cs"/>
              </a:defRPr>
            </a:lvl3pPr>
            <a:lvl4pPr marL="1428750" indent="-285750" algn="l" rtl="0" eaLnBrk="1" fontAlgn="base" hangingPunct="1">
              <a:spcBef>
                <a:spcPts val="300"/>
              </a:spcBef>
              <a:spcAft>
                <a:spcPts val="300"/>
              </a:spcAft>
              <a:buClr>
                <a:schemeClr val="tx1">
                  <a:lumMod val="75000"/>
                  <a:lumOff val="25000"/>
                </a:schemeClr>
              </a:buClr>
              <a:buSzPct val="110000"/>
              <a:buFont typeface="Courier New"/>
              <a:buChar char="o"/>
              <a:defRPr sz="1800" baseline="0">
                <a:solidFill>
                  <a:srgbClr val="3C3C3C"/>
                </a:solidFill>
                <a:latin typeface="+mn-lt"/>
                <a:cs typeface="+mn-cs"/>
              </a:defRPr>
            </a:lvl4pPr>
            <a:lvl5pPr marL="1662113" indent="-227013" algn="l" rtl="0" eaLnBrk="1" fontAlgn="base" hangingPunct="1">
              <a:spcBef>
                <a:spcPts val="300"/>
              </a:spcBef>
              <a:spcAft>
                <a:spcPts val="300"/>
              </a:spcAft>
              <a:buClr>
                <a:schemeClr val="tx1">
                  <a:lumMod val="75000"/>
                  <a:lumOff val="25000"/>
                </a:schemeClr>
              </a:buClr>
              <a:buSzPct val="110000"/>
              <a:buFont typeface="Arial Black" pitchFamily="34" charset="0"/>
              <a:buChar char="–"/>
              <a:defRPr sz="1600">
                <a:solidFill>
                  <a:srgbClr val="3C3C3C"/>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lgn="ctr">
              <a:lnSpc>
                <a:spcPts val="3000"/>
              </a:lnSpc>
              <a:spcBef>
                <a:spcPts val="375"/>
              </a:spcBef>
              <a:spcAft>
                <a:spcPts val="375"/>
              </a:spcAft>
              <a:buNone/>
            </a:pPr>
            <a:endParaRPr lang="en-US" sz="1950" dirty="0">
              <a:solidFill>
                <a:schemeClr val="accent2"/>
              </a:solidFill>
            </a:endParaRPr>
          </a:p>
        </p:txBody>
      </p:sp>
      <p:sp>
        <p:nvSpPr>
          <p:cNvPr id="2" name="TextBox 1"/>
          <p:cNvSpPr txBox="1"/>
          <p:nvPr/>
        </p:nvSpPr>
        <p:spPr>
          <a:xfrm>
            <a:off x="695888" y="1491631"/>
            <a:ext cx="7752224" cy="1982081"/>
          </a:xfrm>
          <a:prstGeom prst="rect">
            <a:avLst/>
          </a:prstGeom>
          <a:solidFill>
            <a:schemeClr val="bg1">
              <a:alpha val="0"/>
            </a:schemeClr>
          </a:solidFill>
          <a:ln>
            <a:solidFill>
              <a:schemeClr val="bg1">
                <a:alpha val="0"/>
              </a:schemeClr>
            </a:solidFill>
          </a:ln>
        </p:spPr>
        <p:txBody>
          <a:bodyPr wrap="square" tIns="274320" rtlCol="0">
            <a:spAutoFit/>
          </a:bodyPr>
          <a:lstStyle/>
          <a:p>
            <a:pPr algn="ctr">
              <a:lnSpc>
                <a:spcPct val="130000"/>
              </a:lnSpc>
              <a:spcBef>
                <a:spcPts val="1100"/>
              </a:spcBef>
              <a:spcAft>
                <a:spcPts val="500"/>
              </a:spcAft>
            </a:pPr>
            <a:r>
              <a:rPr lang="en-US" sz="2800" dirty="0">
                <a:solidFill>
                  <a:schemeClr val="bg1"/>
                </a:solidFill>
              </a:rPr>
              <a:t>SAFe</a:t>
            </a:r>
            <a:r>
              <a:rPr lang="en-US" sz="1600" baseline="75000" dirty="0">
                <a:solidFill>
                  <a:schemeClr val="bg1"/>
                </a:solidFill>
              </a:rPr>
              <a:t>®</a:t>
            </a:r>
            <a:r>
              <a:rPr lang="en-US" sz="2800" dirty="0">
                <a:solidFill>
                  <a:schemeClr val="bg1"/>
                </a:solidFill>
              </a:rPr>
              <a:t> is a freely revealed knowledge base </a:t>
            </a:r>
            <a:br>
              <a:rPr lang="en-US" sz="2800" dirty="0">
                <a:solidFill>
                  <a:schemeClr val="bg1"/>
                </a:solidFill>
              </a:rPr>
            </a:br>
            <a:r>
              <a:rPr lang="en-US" sz="2800" dirty="0">
                <a:solidFill>
                  <a:schemeClr val="bg1"/>
                </a:solidFill>
              </a:rPr>
              <a:t>of integrated, proven patterns for enterprise Lean-Agile development. </a:t>
            </a:r>
          </a:p>
        </p:txBody>
      </p:sp>
      <p:sp>
        <p:nvSpPr>
          <p:cNvPr id="3" name="TextBox 2"/>
          <p:cNvSpPr txBox="1"/>
          <p:nvPr/>
        </p:nvSpPr>
        <p:spPr>
          <a:xfrm>
            <a:off x="338959" y="756268"/>
            <a:ext cx="8600089" cy="430887"/>
          </a:xfrm>
          <a:prstGeom prst="rect">
            <a:avLst/>
          </a:prstGeom>
          <a:noFill/>
        </p:spPr>
        <p:txBody>
          <a:bodyPr wrap="square" rtlCol="0" anchor="t">
            <a:spAutoFit/>
          </a:bodyPr>
          <a:lstStyle/>
          <a:p>
            <a:pPr algn="ctr"/>
            <a:r>
              <a:rPr lang="en-US" sz="2200" i="1" dirty="0"/>
              <a:t>Knowledge for people building the world's most important systems</a:t>
            </a:r>
          </a:p>
        </p:txBody>
      </p:sp>
      <p:grpSp>
        <p:nvGrpSpPr>
          <p:cNvPr id="6" name="Group 5"/>
          <p:cNvGrpSpPr/>
          <p:nvPr/>
        </p:nvGrpSpPr>
        <p:grpSpPr>
          <a:xfrm>
            <a:off x="3170604" y="3990462"/>
            <a:ext cx="3270020" cy="338554"/>
            <a:chOff x="3059956" y="5336927"/>
            <a:chExt cx="4142355" cy="451405"/>
          </a:xfrm>
        </p:grpSpPr>
        <p:sp>
          <p:nvSpPr>
            <p:cNvPr id="5" name="TextBox 4"/>
            <p:cNvSpPr txBox="1"/>
            <p:nvPr/>
          </p:nvSpPr>
          <p:spPr>
            <a:xfrm>
              <a:off x="3385449" y="5336927"/>
              <a:ext cx="3816862" cy="451405"/>
            </a:xfrm>
            <a:prstGeom prst="rect">
              <a:avLst/>
            </a:prstGeom>
            <a:noFill/>
          </p:spPr>
          <p:txBody>
            <a:bodyPr wrap="square" rtlCol="0">
              <a:spAutoFit/>
            </a:bodyPr>
            <a:lstStyle/>
            <a:p>
              <a:pPr algn="l"/>
              <a:r>
                <a:rPr lang="en-US" sz="1600" dirty="0">
                  <a:solidFill>
                    <a:schemeClr val="accent4"/>
                  </a:solidFill>
                </a:rPr>
                <a:t>scaledagileframework.com</a:t>
              </a:r>
            </a:p>
          </p:txBody>
        </p:sp>
        <p:pic>
          <p:nvPicPr>
            <p:cNvPr id="7" name="Picture 6" descr="Go to internet icon-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956" y="5412223"/>
              <a:ext cx="325494" cy="345836"/>
            </a:xfrm>
            <a:prstGeom prst="rect">
              <a:avLst/>
            </a:prstGeom>
          </p:spPr>
        </p:pic>
      </p:grpSp>
    </p:spTree>
    <p:extLst>
      <p:ext uri="{BB962C8B-B14F-4D97-AF65-F5344CB8AC3E}">
        <p14:creationId xmlns:p14="http://schemas.microsoft.com/office/powerpoint/2010/main" val="145419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Scaled Agile Framework SAFe 4.0</a:t>
            </a:r>
          </a:p>
        </p:txBody>
      </p:sp>
      <p:sp>
        <p:nvSpPr>
          <p:cNvPr id="6" name="Content Placeholder 5"/>
          <p:cNvSpPr>
            <a:spLocks noGrp="1"/>
          </p:cNvSpPr>
          <p:nvPr>
            <p:ph type="body" sz="quarter" idx="10"/>
          </p:nvPr>
        </p:nvSpPr>
        <p:spPr>
          <a:xfrm>
            <a:off x="457201" y="758716"/>
            <a:ext cx="8774934" cy="619125"/>
          </a:xfrm>
        </p:spPr>
        <p:txBody>
          <a:bodyPr/>
          <a:lstStyle/>
          <a:p>
            <a:pPr eaLnBrk="0" hangingPunct="0">
              <a:spcBef>
                <a:spcPts val="750"/>
              </a:spcBef>
              <a:spcAft>
                <a:spcPts val="900"/>
              </a:spcAft>
            </a:pPr>
            <a:r>
              <a:rPr lang="en-US" sz="1400" dirty="0"/>
              <a:t>Synchronizes alignment, collaboration, and delivery  for large numbers of teams</a:t>
            </a:r>
          </a:p>
        </p:txBody>
      </p:sp>
      <p:sp>
        <p:nvSpPr>
          <p:cNvPr id="9" name="Rounded Rectangle 8"/>
          <p:cNvSpPr/>
          <p:nvPr/>
        </p:nvSpPr>
        <p:spPr bwMode="auto">
          <a:xfrm>
            <a:off x="5614662" y="1367090"/>
            <a:ext cx="2287135" cy="2982848"/>
          </a:xfrm>
          <a:prstGeom prst="roundRect">
            <a:avLst>
              <a:gd name="adj" fmla="val 3906"/>
            </a:avLst>
          </a:prstGeom>
          <a:noFill/>
          <a:ln w="9525" cap="flat" cmpd="sng" algn="ctr">
            <a:noFill/>
            <a:prstDash val="solid"/>
            <a:round/>
            <a:headEnd type="none" w="med" len="med"/>
            <a:tailEnd type="none" w="med" len="med"/>
          </a:ln>
          <a:effectLst/>
        </p:spPr>
        <p:txBody>
          <a:bodyPr vert="horz" wrap="square" lIns="68580" tIns="137160" rIns="68580" bIns="68580" numCol="1" rtlCol="0" anchor="t" anchorCtr="0" compatLnSpc="1">
            <a:prstTxWarp prst="textNoShape">
              <a:avLst/>
            </a:prstTxWarp>
          </a:bodyPr>
          <a:lstStyle/>
          <a:p>
            <a:pPr marL="137160" eaLnBrk="0" fontAlgn="base" hangingPunct="0">
              <a:lnSpc>
                <a:spcPts val="2025"/>
              </a:lnSpc>
              <a:spcBef>
                <a:spcPts val="300"/>
              </a:spcBef>
              <a:spcAft>
                <a:spcPts val="300"/>
              </a:spcAft>
              <a:buClr>
                <a:srgbClr val="000000"/>
              </a:buClr>
              <a:buSzPct val="100000"/>
            </a:pPr>
            <a:endParaRPr lang="en-US" sz="1350" kern="0" dirty="0">
              <a:solidFill>
                <a:srgbClr val="565656"/>
              </a:solidFill>
            </a:endParaRPr>
          </a:p>
        </p:txBody>
      </p:sp>
      <p:sp>
        <p:nvSpPr>
          <p:cNvPr id="11" name="Rounded Rectangle 10"/>
          <p:cNvSpPr/>
          <p:nvPr/>
        </p:nvSpPr>
        <p:spPr bwMode="auto">
          <a:xfrm>
            <a:off x="6599417" y="1897134"/>
            <a:ext cx="2089157" cy="1957341"/>
          </a:xfrm>
          <a:prstGeom prst="roundRect">
            <a:avLst>
              <a:gd name="adj" fmla="val 3906"/>
            </a:avLst>
          </a:prstGeom>
          <a:solidFill>
            <a:srgbClr val="546078"/>
          </a:solidFill>
          <a:ln w="9525" cap="flat" cmpd="sng" algn="ctr">
            <a:solidFill>
              <a:schemeClr val="bg1">
                <a:alpha val="0"/>
              </a:schemeClr>
            </a:solidFill>
            <a:prstDash val="solid"/>
            <a:round/>
            <a:headEnd type="none" w="med" len="med"/>
            <a:tailEnd type="none" w="med" len="med"/>
          </a:ln>
          <a:effectLst/>
        </p:spPr>
        <p:txBody>
          <a:bodyPr vert="horz" wrap="square" lIns="68580" tIns="137160" rIns="68580" bIns="68580" numCol="1" rtlCol="0" anchor="t" anchorCtr="0" compatLnSpc="1">
            <a:prstTxWarp prst="textNoShape">
              <a:avLst/>
            </a:prstTxWarp>
          </a:bodyPr>
          <a:lstStyle/>
          <a:p>
            <a:pPr marL="257175" indent="-257175" eaLnBrk="0" fontAlgn="base" hangingPunct="0">
              <a:lnSpc>
                <a:spcPts val="1845"/>
              </a:lnSpc>
              <a:spcBef>
                <a:spcPts val="750"/>
              </a:spcBef>
              <a:spcAft>
                <a:spcPts val="900"/>
              </a:spcAft>
              <a:buSzPct val="100000"/>
              <a:buFont typeface="+mj-lt"/>
              <a:buAutoNum type="arabicPeriod"/>
            </a:pPr>
            <a:r>
              <a:rPr lang="en-US" sz="1500" kern="0" dirty="0">
                <a:solidFill>
                  <a:srgbClr val="FFFFFF"/>
                </a:solidFill>
              </a:rPr>
              <a:t>Built-In Quality</a:t>
            </a:r>
          </a:p>
          <a:p>
            <a:pPr marL="257175" indent="-257175" eaLnBrk="0" fontAlgn="base" hangingPunct="0">
              <a:lnSpc>
                <a:spcPts val="1845"/>
              </a:lnSpc>
              <a:spcBef>
                <a:spcPts val="750"/>
              </a:spcBef>
              <a:spcAft>
                <a:spcPts val="900"/>
              </a:spcAft>
              <a:buSzPct val="100000"/>
              <a:buFont typeface="+mj-lt"/>
              <a:buAutoNum type="arabicPeriod"/>
            </a:pPr>
            <a:r>
              <a:rPr lang="en-US" sz="1500" kern="0" dirty="0">
                <a:solidFill>
                  <a:srgbClr val="FFFFFF"/>
                </a:solidFill>
              </a:rPr>
              <a:t>Program execution</a:t>
            </a:r>
          </a:p>
          <a:p>
            <a:pPr marL="257175" indent="-257175" eaLnBrk="0" fontAlgn="base" hangingPunct="0">
              <a:lnSpc>
                <a:spcPts val="1845"/>
              </a:lnSpc>
              <a:spcBef>
                <a:spcPts val="750"/>
              </a:spcBef>
              <a:spcAft>
                <a:spcPts val="900"/>
              </a:spcAft>
              <a:buSzPct val="100000"/>
              <a:buFont typeface="+mj-lt"/>
              <a:buAutoNum type="arabicPeriod"/>
            </a:pPr>
            <a:r>
              <a:rPr lang="en-US" sz="1500" kern="0" dirty="0">
                <a:solidFill>
                  <a:srgbClr val="FFFFFF"/>
                </a:solidFill>
              </a:rPr>
              <a:t>Alignment</a:t>
            </a:r>
          </a:p>
          <a:p>
            <a:pPr marL="257175" indent="-257175" eaLnBrk="0" fontAlgn="base" hangingPunct="0">
              <a:lnSpc>
                <a:spcPts val="1845"/>
              </a:lnSpc>
              <a:spcBef>
                <a:spcPts val="750"/>
              </a:spcBef>
              <a:spcAft>
                <a:spcPts val="900"/>
              </a:spcAft>
              <a:buSzPct val="100000"/>
              <a:buFont typeface="+mj-lt"/>
              <a:buAutoNum type="arabicPeriod"/>
            </a:pPr>
            <a:r>
              <a:rPr lang="en-US" sz="1500" kern="0" dirty="0">
                <a:solidFill>
                  <a:srgbClr val="FFFFFF"/>
                </a:solidFill>
              </a:rPr>
              <a:t>Transparency</a:t>
            </a:r>
          </a:p>
        </p:txBody>
      </p:sp>
      <p:sp>
        <p:nvSpPr>
          <p:cNvPr id="2" name="TextBox 1"/>
          <p:cNvSpPr txBox="1"/>
          <p:nvPr/>
        </p:nvSpPr>
        <p:spPr>
          <a:xfrm>
            <a:off x="6472803" y="1515070"/>
            <a:ext cx="2063750" cy="323165"/>
          </a:xfrm>
          <a:prstGeom prst="rect">
            <a:avLst/>
          </a:prstGeom>
          <a:noFill/>
        </p:spPr>
        <p:txBody>
          <a:bodyPr wrap="square" rtlCol="0">
            <a:spAutoFit/>
          </a:bodyPr>
          <a:lstStyle/>
          <a:p>
            <a:pPr algn="ctr"/>
            <a:r>
              <a:rPr lang="en-US" sz="1500" dirty="0">
                <a:solidFill>
                  <a:schemeClr val="tx2"/>
                </a:solidFill>
              </a:rPr>
              <a:t>Core Values</a:t>
            </a:r>
          </a:p>
        </p:txBody>
      </p:sp>
      <p:pic>
        <p:nvPicPr>
          <p:cNvPr id="8" name="Picture 7">
            <a:extLst>
              <a:ext uri="{FF2B5EF4-FFF2-40B4-BE49-F238E27FC236}">
                <a16:creationId xmlns:a16="http://schemas.microsoft.com/office/drawing/2014/main" id="{023CB277-889E-476E-A2C3-D37D8AA04496}"/>
              </a:ext>
            </a:extLst>
          </p:cNvPr>
          <p:cNvPicPr>
            <a:picLocks noChangeAspect="1"/>
          </p:cNvPicPr>
          <p:nvPr/>
        </p:nvPicPr>
        <p:blipFill rotWithShape="1">
          <a:blip r:embed="rId3">
            <a:extLst>
              <a:ext uri="{28A0092B-C50C-407E-A947-70E740481C1C}">
                <a14:useLocalDpi xmlns:a14="http://schemas.microsoft.com/office/drawing/2010/main" val="0"/>
              </a:ext>
            </a:extLst>
          </a:blip>
          <a:srcRect t="5215"/>
          <a:stretch/>
        </p:blipFill>
        <p:spPr>
          <a:xfrm>
            <a:off x="710407" y="1098159"/>
            <a:ext cx="5762224" cy="4045341"/>
          </a:xfrm>
          <a:prstGeom prst="rect">
            <a:avLst/>
          </a:prstGeom>
        </p:spPr>
      </p:pic>
    </p:spTree>
    <p:extLst>
      <p:ext uri="{BB962C8B-B14F-4D97-AF65-F5344CB8AC3E}">
        <p14:creationId xmlns:p14="http://schemas.microsoft.com/office/powerpoint/2010/main" val="1323382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SAFe  Core Values</a:t>
            </a:r>
          </a:p>
        </p:txBody>
      </p:sp>
      <p:sp>
        <p:nvSpPr>
          <p:cNvPr id="6" name="Content Placeholder 5"/>
          <p:cNvSpPr>
            <a:spLocks noGrp="1"/>
          </p:cNvSpPr>
          <p:nvPr>
            <p:ph type="body" sz="quarter" idx="10"/>
          </p:nvPr>
        </p:nvSpPr>
        <p:spPr>
          <a:xfrm>
            <a:off x="457201" y="812673"/>
            <a:ext cx="8227061" cy="3766460"/>
          </a:xfrm>
        </p:spPr>
        <p:txBody>
          <a:bodyPr/>
          <a:lstStyle/>
          <a:p>
            <a:pPr eaLnBrk="0" hangingPunct="0">
              <a:lnSpc>
                <a:spcPct val="100000"/>
              </a:lnSpc>
            </a:pPr>
            <a:r>
              <a:rPr lang="en-US" sz="1400" b="1" dirty="0">
                <a:solidFill>
                  <a:schemeClr val="tx2"/>
                </a:solidFill>
              </a:rPr>
              <a:t>Built-In Quality </a:t>
            </a:r>
            <a:r>
              <a:rPr lang="en-US" sz="1400" dirty="0">
                <a:solidFill>
                  <a:schemeClr val="tx2"/>
                </a:solidFill>
              </a:rPr>
              <a:t>– Quality comes first, but not in the last </a:t>
            </a:r>
            <a:r>
              <a:rPr lang="en-US" sz="1400" b="1" dirty="0">
                <a:solidFill>
                  <a:schemeClr val="tx2"/>
                </a:solidFill>
              </a:rPr>
              <a:t> </a:t>
            </a:r>
            <a:r>
              <a:rPr lang="en-US" sz="1400" dirty="0">
                <a:solidFill>
                  <a:schemeClr val="tx2"/>
                </a:solidFill>
              </a:rPr>
              <a:t>“</a:t>
            </a:r>
            <a:r>
              <a:rPr lang="en-US" sz="1400" i="1" dirty="0">
                <a:solidFill>
                  <a:schemeClr val="tx2"/>
                </a:solidFill>
              </a:rPr>
              <a:t>You can’t scale crappy code</a:t>
            </a:r>
            <a:r>
              <a:rPr lang="en-US" sz="1400" dirty="0">
                <a:solidFill>
                  <a:schemeClr val="tx2"/>
                </a:solidFill>
              </a:rPr>
              <a:t>” </a:t>
            </a:r>
          </a:p>
          <a:p>
            <a:pPr eaLnBrk="0" hangingPunct="0">
              <a:lnSpc>
                <a:spcPct val="100000"/>
              </a:lnSpc>
            </a:pPr>
            <a:endParaRPr lang="en-US" sz="1400" dirty="0">
              <a:solidFill>
                <a:schemeClr val="tx2"/>
              </a:solidFill>
            </a:endParaRPr>
          </a:p>
          <a:p>
            <a:pPr eaLnBrk="0" hangingPunct="0">
              <a:lnSpc>
                <a:spcPct val="100000"/>
              </a:lnSpc>
            </a:pPr>
            <a:r>
              <a:rPr lang="en-US" sz="1400" b="1" dirty="0">
                <a:solidFill>
                  <a:schemeClr val="tx2"/>
                </a:solidFill>
              </a:rPr>
              <a:t>Program Execution </a:t>
            </a:r>
            <a:r>
              <a:rPr lang="en-US" sz="1400" dirty="0">
                <a:solidFill>
                  <a:schemeClr val="tx2"/>
                </a:solidFill>
              </a:rPr>
              <a:t>– ability to build large systems incrementally, in a predictable and reliable manner.</a:t>
            </a:r>
          </a:p>
          <a:p>
            <a:pPr eaLnBrk="0" hangingPunct="0">
              <a:lnSpc>
                <a:spcPct val="100000"/>
              </a:lnSpc>
            </a:pPr>
            <a:endParaRPr lang="en-US" sz="1400" dirty="0">
              <a:solidFill>
                <a:schemeClr val="tx2"/>
              </a:solidFill>
            </a:endParaRPr>
          </a:p>
          <a:p>
            <a:pPr eaLnBrk="0" hangingPunct="0">
              <a:lnSpc>
                <a:spcPct val="100000"/>
              </a:lnSpc>
            </a:pPr>
            <a:r>
              <a:rPr lang="en-US" sz="1400" b="1" dirty="0">
                <a:solidFill>
                  <a:schemeClr val="tx2"/>
                </a:solidFill>
              </a:rPr>
              <a:t>Alignment </a:t>
            </a:r>
            <a:r>
              <a:rPr lang="en-US" sz="1400" dirty="0">
                <a:solidFill>
                  <a:schemeClr val="tx2"/>
                </a:solidFill>
              </a:rPr>
              <a:t>– Teams are empowered, for certain, but they work together to accomplish the larger program and enterprise mission.</a:t>
            </a:r>
          </a:p>
          <a:p>
            <a:pPr eaLnBrk="0" hangingPunct="0">
              <a:lnSpc>
                <a:spcPct val="100000"/>
              </a:lnSpc>
            </a:pPr>
            <a:endParaRPr lang="en-US" sz="1400" dirty="0">
              <a:solidFill>
                <a:schemeClr val="tx2"/>
              </a:solidFill>
            </a:endParaRPr>
          </a:p>
          <a:p>
            <a:pPr eaLnBrk="0" hangingPunct="0">
              <a:lnSpc>
                <a:spcPct val="100000"/>
              </a:lnSpc>
            </a:pPr>
            <a:r>
              <a:rPr lang="en-US" sz="1400" b="1" dirty="0">
                <a:solidFill>
                  <a:schemeClr val="tx2"/>
                </a:solidFill>
              </a:rPr>
              <a:t>Transparency</a:t>
            </a:r>
            <a:r>
              <a:rPr lang="en-US" sz="1400" dirty="0">
                <a:solidFill>
                  <a:schemeClr val="tx2"/>
                </a:solidFill>
              </a:rPr>
              <a:t> – build trust via transparency, you can</a:t>
            </a:r>
            <a:r>
              <a:rPr lang="uk-UA" sz="1400" dirty="0">
                <a:solidFill>
                  <a:schemeClr val="tx2"/>
                </a:solidFill>
              </a:rPr>
              <a:t>’</a:t>
            </a:r>
            <a:r>
              <a:rPr lang="en-US" sz="1400" dirty="0">
                <a:solidFill>
                  <a:schemeClr val="tx2"/>
                </a:solidFill>
              </a:rPr>
              <a:t>t manage a secret</a:t>
            </a:r>
            <a:endParaRPr lang="en-US" sz="1400" b="1" dirty="0">
              <a:solidFill>
                <a:schemeClr val="tx2"/>
              </a:solidFill>
            </a:endParaRPr>
          </a:p>
          <a:p>
            <a:pPr eaLnBrk="0" hangingPunct="0">
              <a:spcBef>
                <a:spcPts val="750"/>
              </a:spcBef>
              <a:spcAft>
                <a:spcPts val="900"/>
              </a:spcAft>
            </a:pPr>
            <a:endParaRPr lang="en-US" dirty="0">
              <a:solidFill>
                <a:schemeClr val="tx1"/>
              </a:solidFill>
            </a:endParaRPr>
          </a:p>
          <a:p>
            <a:pPr eaLnBrk="0" hangingPunct="0">
              <a:spcBef>
                <a:spcPts val="750"/>
              </a:spcBef>
              <a:spcAft>
                <a:spcPts val="900"/>
              </a:spcAft>
            </a:pPr>
            <a:endParaRPr lang="en-US" sz="1650" dirty="0"/>
          </a:p>
        </p:txBody>
      </p:sp>
      <p:sp>
        <p:nvSpPr>
          <p:cNvPr id="9" name="Rounded Rectangle 8"/>
          <p:cNvSpPr/>
          <p:nvPr/>
        </p:nvSpPr>
        <p:spPr bwMode="auto">
          <a:xfrm>
            <a:off x="5614662" y="1367090"/>
            <a:ext cx="2287135" cy="2982848"/>
          </a:xfrm>
          <a:prstGeom prst="roundRect">
            <a:avLst>
              <a:gd name="adj" fmla="val 3906"/>
            </a:avLst>
          </a:prstGeom>
          <a:noFill/>
          <a:ln w="9525" cap="flat" cmpd="sng" algn="ctr">
            <a:noFill/>
            <a:prstDash val="solid"/>
            <a:round/>
            <a:headEnd type="none" w="med" len="med"/>
            <a:tailEnd type="none" w="med" len="med"/>
          </a:ln>
          <a:effectLst/>
        </p:spPr>
        <p:txBody>
          <a:bodyPr vert="horz" wrap="square" lIns="68580" tIns="137160" rIns="68580" bIns="68580" numCol="1" rtlCol="0" anchor="t" anchorCtr="0" compatLnSpc="1">
            <a:prstTxWarp prst="textNoShape">
              <a:avLst/>
            </a:prstTxWarp>
          </a:bodyPr>
          <a:lstStyle/>
          <a:p>
            <a:pPr marL="137160" eaLnBrk="0" fontAlgn="base" hangingPunct="0">
              <a:lnSpc>
                <a:spcPts val="2025"/>
              </a:lnSpc>
              <a:spcBef>
                <a:spcPts val="300"/>
              </a:spcBef>
              <a:spcAft>
                <a:spcPts val="300"/>
              </a:spcAft>
              <a:buClr>
                <a:srgbClr val="000000"/>
              </a:buClr>
              <a:buSzPct val="100000"/>
            </a:pPr>
            <a:endParaRPr lang="en-US" sz="1350" kern="0" dirty="0">
              <a:solidFill>
                <a:srgbClr val="565656"/>
              </a:solidFill>
            </a:endParaRPr>
          </a:p>
        </p:txBody>
      </p:sp>
    </p:spTree>
    <p:extLst>
      <p:ext uri="{BB962C8B-B14F-4D97-AF65-F5344CB8AC3E}">
        <p14:creationId xmlns:p14="http://schemas.microsoft.com/office/powerpoint/2010/main" val="12598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hevron 57"/>
          <p:cNvSpPr/>
          <p:nvPr/>
        </p:nvSpPr>
        <p:spPr bwMode="auto">
          <a:xfrm>
            <a:off x="457201" y="1279422"/>
            <a:ext cx="8433411" cy="283745"/>
          </a:xfrm>
          <a:prstGeom prst="chevron">
            <a:avLst/>
          </a:prstGeom>
          <a:solidFill>
            <a:srgbClr val="D7640E"/>
          </a:solidFill>
          <a:ln w="19050" cap="flat" cmpd="sng" algn="ctr">
            <a:noFill/>
            <a:prstDash val="solid"/>
            <a:round/>
            <a:headEnd type="none" w="med" len="med"/>
            <a:tailEnd type="none" w="med" len="med"/>
          </a:ln>
          <a:effectLst>
            <a:outerShdw blurRad="50800" dist="38100" dir="2700000" algn="tl" rotWithShape="0">
              <a:srgbClr val="000000">
                <a:alpha val="3000"/>
              </a:srgb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latin typeface="Arial"/>
              <a:cs typeface="Arial"/>
            </a:endParaRPr>
          </a:p>
        </p:txBody>
      </p:sp>
      <p:sp>
        <p:nvSpPr>
          <p:cNvPr id="59" name="Rectangle 58"/>
          <p:cNvSpPr/>
          <p:nvPr/>
        </p:nvSpPr>
        <p:spPr>
          <a:xfrm>
            <a:off x="879827" y="1234259"/>
            <a:ext cx="634341" cy="346249"/>
          </a:xfrm>
          <a:prstGeom prst="rect">
            <a:avLst/>
          </a:prstGeom>
          <a:solidFill>
            <a:schemeClr val="bg1">
              <a:alpha val="0"/>
            </a:schemeClr>
          </a:solidFill>
          <a:ln>
            <a:solidFill>
              <a:schemeClr val="bg1">
                <a:alpha val="0"/>
              </a:schemeClr>
            </a:solidFill>
          </a:ln>
        </p:spPr>
        <p:txBody>
          <a:bodyPr wrap="none" lIns="68580" tIns="34290" rIns="68580" bIns="34290">
            <a:spAutoFit/>
          </a:bodyPr>
          <a:lstStyle/>
          <a:p>
            <a:pPr algn="dist"/>
            <a:r>
              <a:rPr lang="en-US" dirty="0">
                <a:ln w="12700">
                  <a:noFill/>
                  <a:prstDash val="solid"/>
                </a:ln>
                <a:solidFill>
                  <a:schemeClr val="bg1"/>
                </a:solidFill>
                <a:latin typeface="Arial"/>
                <a:cs typeface="Arial"/>
              </a:rPr>
              <a:t>2011</a:t>
            </a:r>
          </a:p>
        </p:txBody>
      </p:sp>
      <p:sp>
        <p:nvSpPr>
          <p:cNvPr id="74" name="TextBox 73"/>
          <p:cNvSpPr txBox="1"/>
          <p:nvPr/>
        </p:nvSpPr>
        <p:spPr>
          <a:xfrm>
            <a:off x="1268332" y="913735"/>
            <a:ext cx="6460855" cy="346249"/>
          </a:xfrm>
          <a:prstGeom prst="rect">
            <a:avLst/>
          </a:prstGeom>
          <a:noFill/>
        </p:spPr>
        <p:txBody>
          <a:bodyPr wrap="square" lIns="68580" tIns="34290" rIns="68580" bIns="34290">
            <a:spAutoFit/>
          </a:bodyPr>
          <a:lstStyle>
            <a:defPPr>
              <a:defRPr lang="en-US"/>
            </a:defPPr>
            <a:lvl1pPr algn="dist">
              <a:defRPr sz="2500" cap="none">
                <a:ln w="12700">
                  <a:noFill/>
                  <a:prstDash val="solid"/>
                </a:ln>
                <a:solidFill>
                  <a:srgbClr val="DA7009"/>
                </a:solidFill>
                <a:latin typeface="Arial"/>
                <a:cs typeface="Arial"/>
              </a:defRPr>
            </a:lvl1pPr>
          </a:lstStyle>
          <a:p>
            <a:pPr algn="ctr"/>
            <a:r>
              <a:rPr lang="en-US" sz="1800" dirty="0"/>
              <a:t>Field experience at enterprise scale</a:t>
            </a:r>
          </a:p>
        </p:txBody>
      </p:sp>
      <p:sp>
        <p:nvSpPr>
          <p:cNvPr id="83" name="Rectangle 82"/>
          <p:cNvSpPr/>
          <p:nvPr/>
        </p:nvSpPr>
        <p:spPr>
          <a:xfrm>
            <a:off x="5076141" y="1234259"/>
            <a:ext cx="830997" cy="346249"/>
          </a:xfrm>
          <a:prstGeom prst="rect">
            <a:avLst/>
          </a:prstGeom>
          <a:solidFill>
            <a:schemeClr val="bg1">
              <a:alpha val="0"/>
            </a:schemeClr>
          </a:solidFill>
          <a:ln>
            <a:solidFill>
              <a:schemeClr val="bg1">
                <a:alpha val="0"/>
              </a:schemeClr>
            </a:solidFill>
          </a:ln>
        </p:spPr>
        <p:txBody>
          <a:bodyPr wrap="none" lIns="68580" tIns="34290" rIns="68580" bIns="34290">
            <a:spAutoFit/>
          </a:bodyPr>
          <a:lstStyle/>
          <a:p>
            <a:pPr algn="dist"/>
            <a:r>
              <a:rPr lang="en-US" dirty="0">
                <a:ln w="12700">
                  <a:noFill/>
                  <a:prstDash val="solid"/>
                </a:ln>
                <a:solidFill>
                  <a:srgbClr val="FFFFFF"/>
                </a:solidFill>
                <a:latin typeface="Arial"/>
                <a:cs typeface="Arial"/>
              </a:rPr>
              <a:t>Now…</a:t>
            </a:r>
          </a:p>
        </p:txBody>
      </p:sp>
      <p:sp>
        <p:nvSpPr>
          <p:cNvPr id="19" name="TextBox 18"/>
          <p:cNvSpPr txBox="1"/>
          <p:nvPr/>
        </p:nvSpPr>
        <p:spPr>
          <a:xfrm>
            <a:off x="1406197" y="3940008"/>
            <a:ext cx="6235257" cy="323165"/>
          </a:xfrm>
          <a:prstGeom prst="rect">
            <a:avLst/>
          </a:prstGeom>
          <a:noFill/>
        </p:spPr>
        <p:txBody>
          <a:bodyPr wrap="square" rtlCol="0">
            <a:spAutoFit/>
          </a:bodyPr>
          <a:lstStyle/>
          <a:p>
            <a:pPr algn="ctr">
              <a:spcBef>
                <a:spcPts val="600"/>
              </a:spcBef>
            </a:pPr>
            <a:r>
              <a:rPr lang="en-US" sz="1500" dirty="0">
                <a:solidFill>
                  <a:schemeClr val="accent4"/>
                </a:solidFill>
              </a:rPr>
              <a:t>Agile development  |  Lean product development   |  Systems thinking</a:t>
            </a:r>
          </a:p>
        </p:txBody>
      </p:sp>
      <p:sp>
        <p:nvSpPr>
          <p:cNvPr id="68" name="Rectangle 67"/>
          <p:cNvSpPr/>
          <p:nvPr/>
        </p:nvSpPr>
        <p:spPr bwMode="auto">
          <a:xfrm>
            <a:off x="5436879" y="1641912"/>
            <a:ext cx="1526913" cy="2194560"/>
          </a:xfrm>
          <a:prstGeom prst="rect">
            <a:avLst/>
          </a:prstGeom>
          <a:solidFill>
            <a:srgbClr val="E9E9E9"/>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r>
              <a:rPr lang="en-US" sz="1650" i="1" dirty="0">
                <a:latin typeface="Arial"/>
                <a:cs typeface="Arial"/>
              </a:rPr>
              <a:t>      </a:t>
            </a:r>
          </a:p>
        </p:txBody>
      </p:sp>
      <p:sp>
        <p:nvSpPr>
          <p:cNvPr id="66" name="Rectangle 65"/>
          <p:cNvSpPr/>
          <p:nvPr/>
        </p:nvSpPr>
        <p:spPr bwMode="auto">
          <a:xfrm>
            <a:off x="3656409" y="1658958"/>
            <a:ext cx="1751183" cy="2194560"/>
          </a:xfrm>
          <a:prstGeom prst="rect">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r>
              <a:rPr lang="en-US" sz="1650" i="1" dirty="0">
                <a:latin typeface="Arial"/>
                <a:cs typeface="Arial"/>
              </a:rPr>
              <a:t>      </a:t>
            </a:r>
          </a:p>
        </p:txBody>
      </p:sp>
      <p:sp>
        <p:nvSpPr>
          <p:cNvPr id="65" name="Rectangle 64"/>
          <p:cNvSpPr/>
          <p:nvPr/>
        </p:nvSpPr>
        <p:spPr bwMode="auto">
          <a:xfrm>
            <a:off x="2011592" y="1658957"/>
            <a:ext cx="1625573" cy="2189934"/>
          </a:xfrm>
          <a:prstGeom prst="rect">
            <a:avLst/>
          </a:prstGeom>
          <a:solidFill>
            <a:schemeClr val="bg1">
              <a:lumMod val="75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r>
              <a:rPr lang="en-US" sz="1650" i="1" dirty="0">
                <a:latin typeface="Arial"/>
                <a:cs typeface="Arial"/>
              </a:rPr>
              <a:t>      </a:t>
            </a:r>
          </a:p>
        </p:txBody>
      </p:sp>
      <p:sp>
        <p:nvSpPr>
          <p:cNvPr id="64" name="Rectangle 63"/>
          <p:cNvSpPr/>
          <p:nvPr/>
        </p:nvSpPr>
        <p:spPr bwMode="auto">
          <a:xfrm>
            <a:off x="453123" y="1658957"/>
            <a:ext cx="1537458" cy="2194560"/>
          </a:xfrm>
          <a:prstGeom prst="rect">
            <a:avLst/>
          </a:prstGeom>
          <a:solidFill>
            <a:schemeClr val="bg1">
              <a:lumMod val="65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r>
              <a:rPr lang="en-US" sz="1650" i="1" dirty="0">
                <a:latin typeface="Arial"/>
                <a:cs typeface="Arial"/>
              </a:rPr>
              <a:t>      </a:t>
            </a:r>
          </a:p>
        </p:txBody>
      </p:sp>
      <p:pic>
        <p:nvPicPr>
          <p:cNvPr id="73" name="Picture 72" descr="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87" y="2201301"/>
            <a:ext cx="1260753" cy="972179"/>
          </a:xfrm>
          <a:prstGeom prst="rect">
            <a:avLst/>
          </a:prstGeom>
          <a:effectLst/>
        </p:spPr>
      </p:pic>
      <p:sp>
        <p:nvSpPr>
          <p:cNvPr id="47" name="Rectangle 46"/>
          <p:cNvSpPr/>
          <p:nvPr/>
        </p:nvSpPr>
        <p:spPr>
          <a:xfrm>
            <a:off x="929133" y="2442188"/>
            <a:ext cx="577722" cy="473206"/>
          </a:xfrm>
          <a:prstGeom prst="rect">
            <a:avLst/>
          </a:prstGeom>
          <a:noFill/>
        </p:spPr>
        <p:txBody>
          <a:bodyPr wrap="none" lIns="68580" tIns="34290" rIns="68580" bIns="34290">
            <a:spAutoFit/>
          </a:bodyPr>
          <a:lstStyle/>
          <a:p>
            <a:pPr algn="dist"/>
            <a:r>
              <a:rPr lang="en-US" sz="2625" b="1" spc="-75" dirty="0">
                <a:ln w="12700">
                  <a:noFill/>
                  <a:prstDash val="solid"/>
                </a:ln>
                <a:solidFill>
                  <a:srgbClr val="DA7009"/>
                </a:solidFill>
                <a:effectLst>
                  <a:glow rad="381000">
                    <a:schemeClr val="bg1"/>
                  </a:glow>
                </a:effectLst>
                <a:latin typeface="Arial"/>
                <a:cs typeface="Arial"/>
              </a:rPr>
              <a:t>1.0</a:t>
            </a:r>
          </a:p>
        </p:txBody>
      </p:sp>
      <p:grpSp>
        <p:nvGrpSpPr>
          <p:cNvPr id="5" name="Group 4"/>
          <p:cNvGrpSpPr/>
          <p:nvPr/>
        </p:nvGrpSpPr>
        <p:grpSpPr>
          <a:xfrm>
            <a:off x="1895603" y="2208156"/>
            <a:ext cx="1487465" cy="958469"/>
            <a:chOff x="2105170" y="2944207"/>
            <a:chExt cx="1983286" cy="1277959"/>
          </a:xfrm>
        </p:grpSpPr>
        <p:pic>
          <p:nvPicPr>
            <p:cNvPr id="70" name="Picture 69" descr="2.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159" y="2944207"/>
              <a:ext cx="1657297" cy="1277959"/>
            </a:xfrm>
            <a:prstGeom prst="rect">
              <a:avLst/>
            </a:prstGeom>
            <a:effectLst/>
          </p:spPr>
        </p:pic>
        <p:sp>
          <p:nvSpPr>
            <p:cNvPr id="51" name="Rectangle 50"/>
            <p:cNvSpPr/>
            <p:nvPr/>
          </p:nvSpPr>
          <p:spPr>
            <a:xfrm>
              <a:off x="2902422" y="3271348"/>
              <a:ext cx="770296" cy="630941"/>
            </a:xfrm>
            <a:prstGeom prst="rect">
              <a:avLst/>
            </a:prstGeom>
            <a:noFill/>
          </p:spPr>
          <p:txBody>
            <a:bodyPr wrap="none" lIns="68580" tIns="34290" rIns="68580" bIns="34290">
              <a:spAutoFit/>
            </a:bodyPr>
            <a:lstStyle/>
            <a:p>
              <a:pPr algn="dist"/>
              <a:r>
                <a:rPr lang="en-US" sz="2625" b="1" spc="-75" dirty="0">
                  <a:ln w="12700">
                    <a:noFill/>
                    <a:prstDash val="solid"/>
                  </a:ln>
                  <a:solidFill>
                    <a:srgbClr val="DA7009"/>
                  </a:solidFill>
                  <a:effectLst>
                    <a:glow rad="381000">
                      <a:schemeClr val="bg1"/>
                    </a:glow>
                  </a:effectLst>
                  <a:latin typeface="Arial"/>
                  <a:cs typeface="Arial"/>
                </a:rPr>
                <a:t>2.0</a:t>
              </a:r>
            </a:p>
          </p:txBody>
        </p:sp>
        <p:sp>
          <p:nvSpPr>
            <p:cNvPr id="13" name="Isosceles Triangle 12"/>
            <p:cNvSpPr/>
            <p:nvPr/>
          </p:nvSpPr>
          <p:spPr bwMode="auto">
            <a:xfrm rot="5400000">
              <a:off x="1921093" y="3446001"/>
              <a:ext cx="688884" cy="320730"/>
            </a:xfrm>
            <a:prstGeom prst="triangle">
              <a:avLst/>
            </a:prstGeom>
            <a:solidFill>
              <a:schemeClr val="accent2"/>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grpSp>
      <p:grpSp>
        <p:nvGrpSpPr>
          <p:cNvPr id="6" name="Group 5"/>
          <p:cNvGrpSpPr/>
          <p:nvPr/>
        </p:nvGrpSpPr>
        <p:grpSpPr>
          <a:xfrm>
            <a:off x="3520540" y="1745449"/>
            <a:ext cx="1761593" cy="1989830"/>
            <a:chOff x="4271752" y="2327264"/>
            <a:chExt cx="2348790" cy="2653107"/>
          </a:xfrm>
        </p:grpSpPr>
        <p:pic>
          <p:nvPicPr>
            <p:cNvPr id="79" name="Picture 78" descr="SAFe-3.0-outlines-registe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3962" y="2327264"/>
              <a:ext cx="1603965" cy="1202973"/>
            </a:xfrm>
            <a:prstGeom prst="rect">
              <a:avLst/>
            </a:prstGeom>
            <a:effectLst/>
          </p:spPr>
        </p:pic>
        <p:pic>
          <p:nvPicPr>
            <p:cNvPr id="8" name="Picture 7"/>
            <p:cNvPicPr>
              <a:picLocks noChangeAspect="1"/>
            </p:cNvPicPr>
            <p:nvPr/>
          </p:nvPicPr>
          <p:blipFill rotWithShape="1">
            <a:blip r:embed="rId6"/>
            <a:srcRect r="7372"/>
            <a:stretch/>
          </p:blipFill>
          <p:spPr>
            <a:xfrm>
              <a:off x="4954065" y="3652255"/>
              <a:ext cx="1666477" cy="1328116"/>
            </a:xfrm>
            <a:prstGeom prst="rect">
              <a:avLst/>
            </a:prstGeom>
          </p:spPr>
        </p:pic>
        <p:sp>
          <p:nvSpPr>
            <p:cNvPr id="54" name="Rectangle 53"/>
            <p:cNvSpPr/>
            <p:nvPr/>
          </p:nvSpPr>
          <p:spPr>
            <a:xfrm>
              <a:off x="5006130" y="2614033"/>
              <a:ext cx="770296" cy="630941"/>
            </a:xfrm>
            <a:prstGeom prst="rect">
              <a:avLst/>
            </a:prstGeom>
            <a:noFill/>
          </p:spPr>
          <p:txBody>
            <a:bodyPr wrap="none" lIns="68580" tIns="34290" rIns="68580" bIns="34290">
              <a:spAutoFit/>
            </a:bodyPr>
            <a:lstStyle/>
            <a:p>
              <a:pPr algn="dist"/>
              <a:r>
                <a:rPr lang="en-US" sz="2625" b="1" spc="-75" dirty="0">
                  <a:ln w="12700">
                    <a:noFill/>
                    <a:prstDash val="solid"/>
                  </a:ln>
                  <a:solidFill>
                    <a:srgbClr val="DA7009"/>
                  </a:solidFill>
                  <a:effectLst>
                    <a:glow rad="381000">
                      <a:schemeClr val="bg1"/>
                    </a:glow>
                  </a:effectLst>
                  <a:latin typeface="Arial"/>
                  <a:cs typeface="Arial"/>
                </a:rPr>
                <a:t>3.0</a:t>
              </a:r>
            </a:p>
          </p:txBody>
        </p:sp>
        <p:sp>
          <p:nvSpPr>
            <p:cNvPr id="56" name="Rectangle 55"/>
            <p:cNvSpPr/>
            <p:nvPr/>
          </p:nvSpPr>
          <p:spPr>
            <a:xfrm>
              <a:off x="5423649" y="4068151"/>
              <a:ext cx="845104" cy="523220"/>
            </a:xfrm>
            <a:prstGeom prst="rect">
              <a:avLst/>
            </a:prstGeom>
            <a:noFill/>
          </p:spPr>
          <p:txBody>
            <a:bodyPr wrap="none" lIns="68580" tIns="34290" rIns="68580" bIns="34290">
              <a:spAutoFit/>
            </a:bodyPr>
            <a:lstStyle/>
            <a:p>
              <a:pPr algn="dist"/>
              <a:r>
                <a:rPr lang="en-US" sz="2100" b="1" spc="-75" dirty="0">
                  <a:ln w="12700">
                    <a:noFill/>
                    <a:prstDash val="solid"/>
                  </a:ln>
                  <a:solidFill>
                    <a:srgbClr val="DA7009"/>
                  </a:solidFill>
                  <a:effectLst>
                    <a:glow rad="381000">
                      <a:schemeClr val="bg1"/>
                    </a:glow>
                  </a:effectLst>
                  <a:latin typeface="Arial"/>
                  <a:cs typeface="Arial"/>
                </a:rPr>
                <a:t>LSE</a:t>
              </a:r>
            </a:p>
          </p:txBody>
        </p:sp>
        <p:sp>
          <p:nvSpPr>
            <p:cNvPr id="71" name="Isosceles Triangle 70"/>
            <p:cNvSpPr/>
            <p:nvPr/>
          </p:nvSpPr>
          <p:spPr bwMode="auto">
            <a:xfrm rot="5400000">
              <a:off x="4087675" y="3482952"/>
              <a:ext cx="688884" cy="320730"/>
            </a:xfrm>
            <a:prstGeom prst="triangle">
              <a:avLst/>
            </a:prstGeom>
            <a:solidFill>
              <a:schemeClr val="accent2"/>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grpSp>
      <p:sp>
        <p:nvSpPr>
          <p:cNvPr id="2" name="Title 1"/>
          <p:cNvSpPr>
            <a:spLocks noGrp="1"/>
          </p:cNvSpPr>
          <p:nvPr>
            <p:ph type="title"/>
          </p:nvPr>
        </p:nvSpPr>
        <p:spPr/>
        <p:txBody>
          <a:bodyPr/>
          <a:lstStyle/>
          <a:p>
            <a:r>
              <a:rPr lang="en-US" dirty="0"/>
              <a:t>Roots, pasts, present and future</a:t>
            </a:r>
          </a:p>
        </p:txBody>
      </p:sp>
      <p:grpSp>
        <p:nvGrpSpPr>
          <p:cNvPr id="7" name="Group 6"/>
          <p:cNvGrpSpPr/>
          <p:nvPr/>
        </p:nvGrpSpPr>
        <p:grpSpPr>
          <a:xfrm>
            <a:off x="5319991" y="2274699"/>
            <a:ext cx="1506807" cy="965902"/>
            <a:chOff x="6671020" y="3032932"/>
            <a:chExt cx="2009076" cy="1287869"/>
          </a:xfrm>
        </p:grpSpPr>
        <p:sp>
          <p:nvSpPr>
            <p:cNvPr id="81" name="Isosceles Triangle 80"/>
            <p:cNvSpPr/>
            <p:nvPr/>
          </p:nvSpPr>
          <p:spPr bwMode="auto">
            <a:xfrm rot="5400000">
              <a:off x="6486943" y="3448861"/>
              <a:ext cx="688884" cy="320730"/>
            </a:xfrm>
            <a:prstGeom prst="triangle">
              <a:avLst/>
            </a:prstGeom>
            <a:solidFill>
              <a:schemeClr val="accent2"/>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pic>
          <p:nvPicPr>
            <p:cNvPr id="4" name="Picture 3" descr="00 Hi Res Big Picture 4 Level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3346" y="3032932"/>
              <a:ext cx="1606750" cy="1287869"/>
            </a:xfrm>
            <a:prstGeom prst="rect">
              <a:avLst/>
            </a:prstGeom>
          </p:spPr>
        </p:pic>
        <p:sp>
          <p:nvSpPr>
            <p:cNvPr id="62" name="Rectangle 61"/>
            <p:cNvSpPr/>
            <p:nvPr/>
          </p:nvSpPr>
          <p:spPr>
            <a:xfrm>
              <a:off x="7273484" y="3060628"/>
              <a:ext cx="1214863" cy="1015662"/>
            </a:xfrm>
            <a:prstGeom prst="rect">
              <a:avLst/>
            </a:prstGeom>
            <a:noFill/>
          </p:spPr>
          <p:txBody>
            <a:bodyPr wrap="none" lIns="68580" tIns="34290" rIns="68580" bIns="34290">
              <a:spAutoFit/>
            </a:bodyPr>
            <a:lstStyle/>
            <a:p>
              <a:pPr algn="dist"/>
              <a:r>
                <a:rPr lang="en-US" sz="4500" b="1" spc="-75" dirty="0">
                  <a:ln w="12700">
                    <a:noFill/>
                    <a:prstDash val="solid"/>
                  </a:ln>
                  <a:solidFill>
                    <a:srgbClr val="DA7009"/>
                  </a:solidFill>
                  <a:effectLst>
                    <a:glow rad="381000">
                      <a:schemeClr val="bg1"/>
                    </a:glow>
                  </a:effectLst>
                  <a:latin typeface="Arial"/>
                  <a:cs typeface="Arial"/>
                </a:rPr>
                <a:t>4.0</a:t>
              </a:r>
            </a:p>
          </p:txBody>
        </p:sp>
      </p:grpSp>
      <p:sp>
        <p:nvSpPr>
          <p:cNvPr id="33" name="Rectangle 32">
            <a:extLst>
              <a:ext uri="{FF2B5EF4-FFF2-40B4-BE49-F238E27FC236}">
                <a16:creationId xmlns:a16="http://schemas.microsoft.com/office/drawing/2014/main" id="{876D653A-615F-4B60-9B42-D886BC2F072E}"/>
              </a:ext>
            </a:extLst>
          </p:cNvPr>
          <p:cNvSpPr/>
          <p:nvPr/>
        </p:nvSpPr>
        <p:spPr bwMode="auto">
          <a:xfrm>
            <a:off x="7060863" y="1661817"/>
            <a:ext cx="1526913" cy="2194560"/>
          </a:xfrm>
          <a:prstGeom prst="rect">
            <a:avLst/>
          </a:prstGeom>
          <a:solidFill>
            <a:srgbClr val="E9E9E9"/>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r>
              <a:rPr lang="en-US" sz="1650" i="1" dirty="0">
                <a:latin typeface="Arial"/>
                <a:cs typeface="Arial"/>
              </a:rPr>
              <a:t>      </a:t>
            </a:r>
          </a:p>
        </p:txBody>
      </p:sp>
      <p:grpSp>
        <p:nvGrpSpPr>
          <p:cNvPr id="34" name="Group 33">
            <a:extLst>
              <a:ext uri="{FF2B5EF4-FFF2-40B4-BE49-F238E27FC236}">
                <a16:creationId xmlns:a16="http://schemas.microsoft.com/office/drawing/2014/main" id="{0B88397E-2C97-4208-8BE9-2C5E764F3C8B}"/>
              </a:ext>
            </a:extLst>
          </p:cNvPr>
          <p:cNvGrpSpPr/>
          <p:nvPr/>
        </p:nvGrpSpPr>
        <p:grpSpPr>
          <a:xfrm>
            <a:off x="6943975" y="2294604"/>
            <a:ext cx="1506807" cy="965902"/>
            <a:chOff x="6671020" y="3032932"/>
            <a:chExt cx="2009076" cy="1287869"/>
          </a:xfrm>
        </p:grpSpPr>
        <p:sp>
          <p:nvSpPr>
            <p:cNvPr id="35" name="Isosceles Triangle 34">
              <a:extLst>
                <a:ext uri="{FF2B5EF4-FFF2-40B4-BE49-F238E27FC236}">
                  <a16:creationId xmlns:a16="http://schemas.microsoft.com/office/drawing/2014/main" id="{9F58181B-48AA-42C1-8743-8782B3BDCB21}"/>
                </a:ext>
              </a:extLst>
            </p:cNvPr>
            <p:cNvSpPr/>
            <p:nvPr/>
          </p:nvSpPr>
          <p:spPr bwMode="auto">
            <a:xfrm rot="5400000">
              <a:off x="6486943" y="3448861"/>
              <a:ext cx="688884" cy="320730"/>
            </a:xfrm>
            <a:prstGeom prst="triangle">
              <a:avLst/>
            </a:prstGeom>
            <a:solidFill>
              <a:schemeClr val="accent2"/>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pic>
          <p:nvPicPr>
            <p:cNvPr id="36" name="Picture 35" descr="00 Hi Res Big Picture 4 Levels.png">
              <a:extLst>
                <a:ext uri="{FF2B5EF4-FFF2-40B4-BE49-F238E27FC236}">
                  <a16:creationId xmlns:a16="http://schemas.microsoft.com/office/drawing/2014/main" id="{8D4E03FE-0008-481E-9C39-200C824862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3346" y="3032932"/>
              <a:ext cx="1606750" cy="1287869"/>
            </a:xfrm>
            <a:prstGeom prst="rect">
              <a:avLst/>
            </a:prstGeom>
          </p:spPr>
        </p:pic>
        <p:sp>
          <p:nvSpPr>
            <p:cNvPr id="37" name="Rectangle 36">
              <a:extLst>
                <a:ext uri="{FF2B5EF4-FFF2-40B4-BE49-F238E27FC236}">
                  <a16:creationId xmlns:a16="http://schemas.microsoft.com/office/drawing/2014/main" id="{84834034-6346-4D72-8DD5-5EA75544EA33}"/>
                </a:ext>
              </a:extLst>
            </p:cNvPr>
            <p:cNvSpPr/>
            <p:nvPr/>
          </p:nvSpPr>
          <p:spPr>
            <a:xfrm>
              <a:off x="7273484" y="3060628"/>
              <a:ext cx="1214863" cy="1015662"/>
            </a:xfrm>
            <a:prstGeom prst="rect">
              <a:avLst/>
            </a:prstGeom>
            <a:noFill/>
          </p:spPr>
          <p:txBody>
            <a:bodyPr wrap="none" lIns="68580" tIns="34290" rIns="68580" bIns="34290">
              <a:spAutoFit/>
            </a:bodyPr>
            <a:lstStyle/>
            <a:p>
              <a:pPr algn="dist"/>
              <a:r>
                <a:rPr lang="en-US" sz="4500" b="1" spc="-75" dirty="0">
                  <a:ln w="12700">
                    <a:noFill/>
                    <a:prstDash val="solid"/>
                  </a:ln>
                  <a:solidFill>
                    <a:srgbClr val="DA7009"/>
                  </a:solidFill>
                  <a:effectLst>
                    <a:glow rad="381000">
                      <a:schemeClr val="bg1"/>
                    </a:glow>
                  </a:effectLst>
                  <a:latin typeface="Arial"/>
                  <a:cs typeface="Arial"/>
                </a:rPr>
                <a:t>4.5</a:t>
              </a:r>
            </a:p>
          </p:txBody>
        </p:sp>
      </p:grpSp>
    </p:spTree>
    <p:extLst>
      <p:ext uri="{BB962C8B-B14F-4D97-AF65-F5344CB8AC3E}">
        <p14:creationId xmlns:p14="http://schemas.microsoft.com/office/powerpoint/2010/main" val="2911104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SAFe provides the basis for success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427"/>
          <a:stretch/>
        </p:blipFill>
        <p:spPr>
          <a:xfrm>
            <a:off x="457201" y="1006998"/>
            <a:ext cx="8151493" cy="3275635"/>
          </a:xfrm>
          <a:prstGeom prst="rect">
            <a:avLst/>
          </a:prstGeom>
        </p:spPr>
      </p:pic>
    </p:spTree>
    <p:extLst>
      <p:ext uri="{BB962C8B-B14F-4D97-AF65-F5344CB8AC3E}">
        <p14:creationId xmlns:p14="http://schemas.microsoft.com/office/powerpoint/2010/main" val="314209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beats an agile team</a:t>
            </a:r>
          </a:p>
        </p:txBody>
      </p:sp>
      <p:sp>
        <p:nvSpPr>
          <p:cNvPr id="3" name="Content Placeholder 2"/>
          <p:cNvSpPr>
            <a:spLocks noGrp="1"/>
          </p:cNvSpPr>
          <p:nvPr>
            <p:ph idx="1"/>
          </p:nvPr>
        </p:nvSpPr>
        <p:spPr>
          <a:xfrm>
            <a:off x="457200" y="1043239"/>
            <a:ext cx="7871552" cy="2041484"/>
          </a:xfrm>
        </p:spPr>
        <p:txBody>
          <a:bodyPr/>
          <a:lstStyle/>
          <a:p>
            <a:r>
              <a:rPr lang="en-IN" sz="1400" dirty="0"/>
              <a:t>Empowered, self-organizing, self-managing, cross-functional team</a:t>
            </a:r>
          </a:p>
          <a:p>
            <a:r>
              <a:rPr lang="en-IN" sz="1400" dirty="0"/>
              <a:t>Delivers valuable, tested, working system every two weeks</a:t>
            </a:r>
          </a:p>
          <a:p>
            <a:r>
              <a:rPr lang="en-IN" sz="1400" dirty="0"/>
              <a:t>Uses a team framework which combines the best of Scrum project management, XP-inspired technical practices and Kanban for flow</a:t>
            </a:r>
          </a:p>
          <a:p>
            <a:r>
              <a:rPr lang="en-IN" sz="1400" b="1" dirty="0"/>
              <a:t>Value delivery via User Stories</a:t>
            </a:r>
            <a:endParaRPr lang="en-US" sz="1400" b="1" dirty="0">
              <a:solidFill>
                <a:srgbClr val="565656"/>
              </a:solidFill>
            </a:endParaRPr>
          </a:p>
        </p:txBody>
      </p:sp>
      <p:pic>
        <p:nvPicPr>
          <p:cNvPr id="4" name="Picture 3">
            <a:extLst>
              <a:ext uri="{FF2B5EF4-FFF2-40B4-BE49-F238E27FC236}">
                <a16:creationId xmlns:a16="http://schemas.microsoft.com/office/drawing/2014/main" id="{5827BC84-EF3B-4226-A482-4AB4D657FB8A}"/>
              </a:ext>
            </a:extLst>
          </p:cNvPr>
          <p:cNvPicPr>
            <a:picLocks noChangeAspect="1"/>
          </p:cNvPicPr>
          <p:nvPr/>
        </p:nvPicPr>
        <p:blipFill>
          <a:blip r:embed="rId3"/>
          <a:stretch>
            <a:fillRect/>
          </a:stretch>
        </p:blipFill>
        <p:spPr>
          <a:xfrm>
            <a:off x="4922946" y="2427748"/>
            <a:ext cx="3761314" cy="2201145"/>
          </a:xfrm>
          <a:prstGeom prst="rect">
            <a:avLst/>
          </a:prstGeom>
        </p:spPr>
      </p:pic>
    </p:spTree>
    <p:extLst>
      <p:ext uri="{BB962C8B-B14F-4D97-AF65-F5344CB8AC3E}">
        <p14:creationId xmlns:p14="http://schemas.microsoft.com/office/powerpoint/2010/main" val="3514066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 a team of agile team</a:t>
            </a:r>
          </a:p>
        </p:txBody>
      </p:sp>
      <p:sp>
        <p:nvSpPr>
          <p:cNvPr id="3" name="Content Placeholder 2"/>
          <p:cNvSpPr>
            <a:spLocks noGrp="1"/>
          </p:cNvSpPr>
          <p:nvPr>
            <p:ph idx="1"/>
          </p:nvPr>
        </p:nvSpPr>
        <p:spPr>
          <a:xfrm>
            <a:off x="457200" y="1043239"/>
            <a:ext cx="7871552" cy="2041484"/>
          </a:xfrm>
        </p:spPr>
        <p:txBody>
          <a:bodyPr/>
          <a:lstStyle/>
          <a:p>
            <a:r>
              <a:rPr lang="en-IN" sz="1400" dirty="0">
                <a:solidFill>
                  <a:schemeClr val="tx2"/>
                </a:solidFill>
              </a:rPr>
              <a:t>Self-Organizing, Self-Managing team of agile teams</a:t>
            </a:r>
          </a:p>
          <a:p>
            <a:r>
              <a:rPr lang="en-IN" sz="1400" dirty="0">
                <a:solidFill>
                  <a:schemeClr val="tx2"/>
                </a:solidFill>
              </a:rPr>
              <a:t>Delivers valuable, tested, working system every two weeks</a:t>
            </a:r>
          </a:p>
          <a:p>
            <a:r>
              <a:rPr lang="en-US" sz="1400" dirty="0">
                <a:solidFill>
                  <a:schemeClr val="tx2"/>
                </a:solidFill>
              </a:rPr>
              <a:t>Operates  with vision, architecture and UX guidance</a:t>
            </a:r>
          </a:p>
          <a:p>
            <a:r>
              <a:rPr lang="en-US" sz="1400" dirty="0">
                <a:solidFill>
                  <a:schemeClr val="tx2"/>
                </a:solidFill>
              </a:rPr>
              <a:t>Common Iteration lengths and estimating</a:t>
            </a:r>
          </a:p>
          <a:p>
            <a:r>
              <a:rPr lang="en-US" sz="1400" dirty="0">
                <a:solidFill>
                  <a:schemeClr val="tx2"/>
                </a:solidFill>
              </a:rPr>
              <a:t>Face-to-Face planning for collaboration, alignment and adaptation</a:t>
            </a:r>
          </a:p>
          <a:p>
            <a:endParaRPr lang="en-IN" dirty="0">
              <a:solidFill>
                <a:schemeClr val="tx2"/>
              </a:solidFill>
            </a:endParaRPr>
          </a:p>
          <a:p>
            <a:endParaRPr lang="en-IN" dirty="0"/>
          </a:p>
          <a:p>
            <a:endParaRPr lang="en-US" b="1" dirty="0">
              <a:solidFill>
                <a:srgbClr val="565656"/>
              </a:solidFill>
            </a:endParaRPr>
          </a:p>
        </p:txBody>
      </p:sp>
      <p:pic>
        <p:nvPicPr>
          <p:cNvPr id="5" name="Picture 4">
            <a:extLst>
              <a:ext uri="{FF2B5EF4-FFF2-40B4-BE49-F238E27FC236}">
                <a16:creationId xmlns:a16="http://schemas.microsoft.com/office/drawing/2014/main" id="{CFD5A73E-2C1C-4730-B5AD-07FE6E5128EE}"/>
              </a:ext>
            </a:extLst>
          </p:cNvPr>
          <p:cNvPicPr>
            <a:picLocks noChangeAspect="1"/>
          </p:cNvPicPr>
          <p:nvPr/>
        </p:nvPicPr>
        <p:blipFill>
          <a:blip r:embed="rId3"/>
          <a:stretch>
            <a:fillRect/>
          </a:stretch>
        </p:blipFill>
        <p:spPr>
          <a:xfrm>
            <a:off x="7088664" y="1043239"/>
            <a:ext cx="1724830" cy="3471765"/>
          </a:xfrm>
          <a:prstGeom prst="rect">
            <a:avLst/>
          </a:prstGeom>
        </p:spPr>
      </p:pic>
    </p:spTree>
    <p:extLst>
      <p:ext uri="{BB962C8B-B14F-4D97-AF65-F5344CB8AC3E}">
        <p14:creationId xmlns:p14="http://schemas.microsoft.com/office/powerpoint/2010/main" val="2295756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 SAFe aligns strategy and execution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364"/>
          <a:stretch/>
        </p:blipFill>
        <p:spPr>
          <a:xfrm>
            <a:off x="1099372" y="880744"/>
            <a:ext cx="7213355" cy="3884234"/>
          </a:xfrm>
          <a:prstGeom prst="rect">
            <a:avLst/>
          </a:prstGeom>
        </p:spPr>
      </p:pic>
    </p:spTree>
    <p:extLst>
      <p:ext uri="{BB962C8B-B14F-4D97-AF65-F5344CB8AC3E}">
        <p14:creationId xmlns:p14="http://schemas.microsoft.com/office/powerpoint/2010/main" val="16377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Large Solution SAFe coordinates ARTs with a Solution Train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76" b="-1"/>
          <a:stretch/>
        </p:blipFill>
        <p:spPr>
          <a:xfrm>
            <a:off x="810908" y="791852"/>
            <a:ext cx="7281881" cy="4051282"/>
          </a:xfrm>
          <a:prstGeom prst="rect">
            <a:avLst/>
          </a:prstGeom>
        </p:spPr>
      </p:pic>
    </p:spTree>
    <p:extLst>
      <p:ext uri="{BB962C8B-B14F-4D97-AF65-F5344CB8AC3E}">
        <p14:creationId xmlns:p14="http://schemas.microsoft.com/office/powerpoint/2010/main" val="783530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SAFe for large enterprises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215"/>
          <a:stretch/>
        </p:blipFill>
        <p:spPr>
          <a:xfrm>
            <a:off x="1755857" y="849771"/>
            <a:ext cx="5762224" cy="4045341"/>
          </a:xfrm>
          <a:prstGeom prst="rect">
            <a:avLst/>
          </a:prstGeom>
        </p:spPr>
      </p:pic>
    </p:spTree>
    <p:extLst>
      <p:ext uri="{BB962C8B-B14F-4D97-AF65-F5344CB8AC3E}">
        <p14:creationId xmlns:p14="http://schemas.microsoft.com/office/powerpoint/2010/main" val="935929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 Learning Objectives</a:t>
            </a:r>
            <a:endParaRPr lang="en-US" dirty="0"/>
          </a:p>
        </p:txBody>
      </p:sp>
      <p:sp>
        <p:nvSpPr>
          <p:cNvPr id="12" name="Content Placeholder 2"/>
          <p:cNvSpPr txBox="1">
            <a:spLocks/>
          </p:cNvSpPr>
          <p:nvPr/>
        </p:nvSpPr>
        <p:spPr bwMode="auto">
          <a:xfrm>
            <a:off x="571495" y="921930"/>
            <a:ext cx="7746240" cy="382634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92100" indent="-292100" algn="l" rtl="0" eaLnBrk="1" fontAlgn="base" hangingPunct="1">
              <a:lnSpc>
                <a:spcPct val="110000"/>
              </a:lnSpc>
              <a:spcBef>
                <a:spcPts val="1600"/>
              </a:spcBef>
              <a:spcAft>
                <a:spcPts val="500"/>
              </a:spcAft>
              <a:buClr>
                <a:schemeClr val="bg1">
                  <a:lumMod val="65000"/>
                </a:schemeClr>
              </a:buClr>
              <a:buSzPct val="100000"/>
              <a:buFont typeface="Webdings" pitchFamily="18" charset="2"/>
              <a:buChar char="4"/>
              <a:defRPr sz="2200">
                <a:solidFill>
                  <a:srgbClr val="3C3C3C"/>
                </a:solidFill>
                <a:latin typeface="+mn-lt"/>
                <a:ea typeface="+mn-ea"/>
                <a:cs typeface="+mn-cs"/>
              </a:defRPr>
            </a:lvl1pPr>
            <a:lvl2pPr marL="749300" indent="-279400" algn="l" rtl="0" eaLnBrk="1" fontAlgn="base" hangingPunct="1">
              <a:lnSpc>
                <a:spcPct val="110000"/>
              </a:lnSpc>
              <a:spcBef>
                <a:spcPts val="300"/>
              </a:spcBef>
              <a:spcAft>
                <a:spcPts val="400"/>
              </a:spcAft>
              <a:buClr>
                <a:schemeClr val="tx1">
                  <a:lumMod val="50000"/>
                  <a:lumOff val="50000"/>
                </a:schemeClr>
              </a:buClr>
              <a:buSzPct val="117000"/>
              <a:buFont typeface="Arial Black" pitchFamily="34" charset="0"/>
              <a:buChar char="–"/>
              <a:defRPr sz="2000">
                <a:solidFill>
                  <a:srgbClr val="3C3C3C"/>
                </a:solidFill>
                <a:latin typeface="+mn-lt"/>
                <a:cs typeface="+mn-cs"/>
              </a:defRPr>
            </a:lvl2pPr>
            <a:lvl3pPr marL="1028700" indent="-228600" algn="l" rtl="0" eaLnBrk="1" fontAlgn="base" hangingPunct="1">
              <a:lnSpc>
                <a:spcPct val="110000"/>
              </a:lnSpc>
              <a:spcBef>
                <a:spcPts val="300"/>
              </a:spcBef>
              <a:spcAft>
                <a:spcPts val="400"/>
              </a:spcAft>
              <a:buClr>
                <a:schemeClr val="tx1">
                  <a:lumMod val="50000"/>
                  <a:lumOff val="50000"/>
                </a:schemeClr>
              </a:buClr>
              <a:buSzPct val="117000"/>
              <a:buFont typeface="Lucida Grande"/>
              <a:buChar char="-"/>
              <a:defRPr lang="en-US" altLang="en-US" sz="1800">
                <a:solidFill>
                  <a:srgbClr val="3C3C3C"/>
                </a:solidFill>
                <a:latin typeface="+mn-lt"/>
                <a:cs typeface="+mn-cs"/>
              </a:defRPr>
            </a:lvl3pPr>
            <a:lvl4pPr marL="1428750" indent="-285750" algn="l" rtl="0" eaLnBrk="1" fontAlgn="base" hangingPunct="1">
              <a:lnSpc>
                <a:spcPct val="110000"/>
              </a:lnSpc>
              <a:spcBef>
                <a:spcPts val="300"/>
              </a:spcBef>
              <a:spcAft>
                <a:spcPts val="300"/>
              </a:spcAft>
              <a:buClr>
                <a:schemeClr val="tx1">
                  <a:lumMod val="75000"/>
                  <a:lumOff val="25000"/>
                </a:schemeClr>
              </a:buClr>
              <a:buSzPct val="110000"/>
              <a:buFont typeface="Arial Black" pitchFamily="34" charset="0"/>
              <a:buChar char="–"/>
              <a:defRPr sz="1800" baseline="0">
                <a:solidFill>
                  <a:srgbClr val="3C3C3C"/>
                </a:solidFill>
                <a:latin typeface="+mn-lt"/>
                <a:cs typeface="+mn-cs"/>
              </a:defRPr>
            </a:lvl4pPr>
            <a:lvl5pPr marL="1662113" indent="-227013" algn="l" rtl="0" eaLnBrk="1" fontAlgn="base" hangingPunct="1">
              <a:lnSpc>
                <a:spcPct val="110000"/>
              </a:lnSpc>
              <a:spcBef>
                <a:spcPts val="300"/>
              </a:spcBef>
              <a:spcAft>
                <a:spcPts val="300"/>
              </a:spcAft>
              <a:buClr>
                <a:schemeClr val="tx1">
                  <a:lumMod val="75000"/>
                  <a:lumOff val="25000"/>
                </a:schemeClr>
              </a:buClr>
              <a:buSzPct val="110000"/>
              <a:buFont typeface="Arial Black" pitchFamily="34" charset="0"/>
              <a:buChar char="–"/>
              <a:defRPr sz="1600">
                <a:solidFill>
                  <a:srgbClr val="3C3C3C"/>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228600" indent="-228600" defTabSz="685800">
              <a:lnSpc>
                <a:spcPct val="200000"/>
              </a:lnSpc>
              <a:spcBef>
                <a:spcPts val="0"/>
              </a:spcBef>
              <a:spcAft>
                <a:spcPts val="0"/>
              </a:spcAft>
              <a:buClrTx/>
              <a:buFont typeface="+mj-lt"/>
              <a:buAutoNum type="arabicPeriod"/>
            </a:pPr>
            <a:r>
              <a:rPr lang="en-US" sz="1800" dirty="0">
                <a:solidFill>
                  <a:schemeClr val="tx2"/>
                </a:solidFill>
                <a:latin typeface="Arial"/>
                <a:cs typeface="Arial"/>
              </a:rPr>
              <a:t>Introducing the Scaled Agile Framework</a:t>
            </a:r>
          </a:p>
          <a:p>
            <a:pPr marL="228600" indent="-228600" defTabSz="685800">
              <a:lnSpc>
                <a:spcPct val="200000"/>
              </a:lnSpc>
              <a:spcBef>
                <a:spcPts val="0"/>
              </a:spcBef>
              <a:spcAft>
                <a:spcPts val="0"/>
              </a:spcAft>
              <a:buClrTx/>
              <a:buFont typeface="+mj-lt"/>
              <a:buAutoNum type="arabicPeriod"/>
            </a:pPr>
            <a:r>
              <a:rPr lang="en-US" sz="1800" dirty="0">
                <a:solidFill>
                  <a:schemeClr val="tx2"/>
                </a:solidFill>
                <a:latin typeface="Arial"/>
                <a:cs typeface="Arial"/>
              </a:rPr>
              <a:t>Building an Agile Team</a:t>
            </a:r>
          </a:p>
          <a:p>
            <a:pPr marL="228600" indent="-228600" defTabSz="685800">
              <a:lnSpc>
                <a:spcPct val="200000"/>
              </a:lnSpc>
              <a:spcBef>
                <a:spcPts val="0"/>
              </a:spcBef>
              <a:spcAft>
                <a:spcPts val="0"/>
              </a:spcAft>
              <a:buClrTx/>
              <a:buFont typeface="+mj-lt"/>
              <a:buAutoNum type="arabicPeriod"/>
            </a:pPr>
            <a:r>
              <a:rPr lang="en-US" sz="1800" dirty="0">
                <a:solidFill>
                  <a:schemeClr val="tx2"/>
                </a:solidFill>
                <a:latin typeface="Arial"/>
                <a:cs typeface="Arial"/>
              </a:rPr>
              <a:t>Planning the Iteration</a:t>
            </a:r>
          </a:p>
          <a:p>
            <a:pPr marL="228600" indent="-228600" defTabSz="685800">
              <a:lnSpc>
                <a:spcPct val="200000"/>
              </a:lnSpc>
              <a:spcBef>
                <a:spcPts val="0"/>
              </a:spcBef>
              <a:spcAft>
                <a:spcPts val="0"/>
              </a:spcAft>
              <a:buClrTx/>
              <a:buFont typeface="+mj-lt"/>
              <a:buAutoNum type="arabicPeriod"/>
            </a:pPr>
            <a:r>
              <a:rPr lang="en-US" sz="1800" dirty="0">
                <a:solidFill>
                  <a:schemeClr val="tx2"/>
                </a:solidFill>
                <a:latin typeface="Arial"/>
                <a:cs typeface="Arial"/>
              </a:rPr>
              <a:t>Executing the Iteration</a:t>
            </a:r>
          </a:p>
          <a:p>
            <a:pPr marL="228600" indent="-228600" defTabSz="685800">
              <a:lnSpc>
                <a:spcPct val="200000"/>
              </a:lnSpc>
              <a:spcBef>
                <a:spcPts val="0"/>
              </a:spcBef>
              <a:spcAft>
                <a:spcPts val="0"/>
              </a:spcAft>
              <a:buClrTx/>
              <a:buFont typeface="+mj-lt"/>
              <a:buAutoNum type="arabicPeriod"/>
            </a:pPr>
            <a:r>
              <a:rPr lang="en-US" sz="1800" dirty="0">
                <a:solidFill>
                  <a:schemeClr val="tx2"/>
                </a:solidFill>
                <a:latin typeface="Arial"/>
                <a:cs typeface="Arial"/>
              </a:rPr>
              <a:t>Executing the PI</a:t>
            </a:r>
          </a:p>
          <a:p>
            <a:pPr marL="0" indent="0" defTabSz="685800">
              <a:lnSpc>
                <a:spcPct val="200000"/>
              </a:lnSpc>
              <a:spcBef>
                <a:spcPts val="0"/>
              </a:spcBef>
              <a:spcAft>
                <a:spcPts val="0"/>
              </a:spcAft>
              <a:buClrTx/>
              <a:buNone/>
            </a:pPr>
            <a:r>
              <a:rPr lang="en-US" sz="1800" dirty="0">
                <a:solidFill>
                  <a:schemeClr val="tx2"/>
                </a:solidFill>
              </a:rPr>
              <a:t>SAFe 4.5 Big Picture</a:t>
            </a:r>
          </a:p>
          <a:p>
            <a:pPr marL="228600" indent="-228600" defTabSz="685800">
              <a:lnSpc>
                <a:spcPct val="200000"/>
              </a:lnSpc>
              <a:spcBef>
                <a:spcPts val="0"/>
              </a:spcBef>
              <a:spcAft>
                <a:spcPts val="0"/>
              </a:spcAft>
              <a:buClrTx/>
              <a:buFont typeface="+mj-lt"/>
              <a:buAutoNum type="arabicPeriod"/>
            </a:pPr>
            <a:endParaRPr lang="en-US" sz="1800" dirty="0">
              <a:solidFill>
                <a:schemeClr val="tx2"/>
              </a:solidFill>
              <a:latin typeface="Arial"/>
              <a:cs typeface="Arial"/>
            </a:endParaRPr>
          </a:p>
          <a:p>
            <a:pPr marL="342900" indent="-342900" defTabSz="685800">
              <a:spcBef>
                <a:spcPts val="1200"/>
              </a:spcBef>
              <a:spcAft>
                <a:spcPts val="1275"/>
              </a:spcAft>
              <a:buClrTx/>
              <a:buFont typeface="Webdings" pitchFamily="18" charset="2"/>
              <a:buAutoNum type="arabicPeriod"/>
            </a:pPr>
            <a:endParaRPr lang="en-US" sz="1200" dirty="0">
              <a:latin typeface="Arial"/>
              <a:cs typeface="Arial"/>
            </a:endParaRPr>
          </a:p>
          <a:p>
            <a:pPr marL="342900" indent="-342900" defTabSz="685800">
              <a:spcBef>
                <a:spcPts val="1200"/>
              </a:spcBef>
              <a:spcAft>
                <a:spcPts val="1275"/>
              </a:spcAft>
              <a:buClrTx/>
              <a:buFont typeface="Webdings" pitchFamily="18" charset="2"/>
              <a:buAutoNum type="arabicPeriod"/>
            </a:pPr>
            <a:endParaRPr lang="en-US" sz="1200" dirty="0">
              <a:latin typeface="Arial"/>
              <a:cs typeface="Arial"/>
            </a:endParaRPr>
          </a:p>
          <a:p>
            <a:pPr marL="342900" indent="-342900" defTabSz="685800">
              <a:spcBef>
                <a:spcPts val="1200"/>
              </a:spcBef>
              <a:spcAft>
                <a:spcPts val="1275"/>
              </a:spcAft>
              <a:buClrTx/>
              <a:buFont typeface="Webdings" pitchFamily="18" charset="2"/>
              <a:buAutoNum type="arabicPeriod"/>
            </a:pPr>
            <a:endParaRPr lang="en-US" sz="1200" dirty="0">
              <a:latin typeface="Arial"/>
              <a:cs typeface="Arial"/>
            </a:endParaRPr>
          </a:p>
          <a:p>
            <a:pPr marL="342900" indent="-342900" defTabSz="685800">
              <a:spcBef>
                <a:spcPts val="1200"/>
              </a:spcBef>
              <a:spcAft>
                <a:spcPts val="1275"/>
              </a:spcAft>
              <a:buClrTx/>
              <a:buFont typeface="Webdings" pitchFamily="18" charset="2"/>
              <a:buAutoNum type="arabicPeriod"/>
            </a:pPr>
            <a:endParaRPr lang="en-US" sz="1200" dirty="0">
              <a:latin typeface="Arial"/>
              <a:cs typeface="Arial"/>
            </a:endParaRPr>
          </a:p>
        </p:txBody>
      </p:sp>
    </p:spTree>
    <p:extLst>
      <p:ext uri="{BB962C8B-B14F-4D97-AF65-F5344CB8AC3E}">
        <p14:creationId xmlns:p14="http://schemas.microsoft.com/office/powerpoint/2010/main" val="628510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results</a:t>
            </a:r>
          </a:p>
        </p:txBody>
      </p:sp>
      <p:grpSp>
        <p:nvGrpSpPr>
          <p:cNvPr id="30" name="Group 29"/>
          <p:cNvGrpSpPr/>
          <p:nvPr/>
        </p:nvGrpSpPr>
        <p:grpSpPr>
          <a:xfrm>
            <a:off x="3015007" y="1055940"/>
            <a:ext cx="3198140" cy="3198140"/>
            <a:chOff x="2354580" y="1458147"/>
            <a:chExt cx="4434840" cy="4434840"/>
          </a:xfrm>
        </p:grpSpPr>
        <p:sp>
          <p:nvSpPr>
            <p:cNvPr id="45" name="Oval 44"/>
            <p:cNvSpPr/>
            <p:nvPr>
              <p:custDataLst>
                <p:tags r:id="rId1"/>
              </p:custDataLst>
            </p:nvPr>
          </p:nvSpPr>
          <p:spPr>
            <a:xfrm>
              <a:off x="2354580" y="1458147"/>
              <a:ext cx="4434840" cy="4434840"/>
            </a:xfrm>
            <a:prstGeom prst="ellipse">
              <a:avLst/>
            </a:prstGeom>
            <a:solidFill>
              <a:srgbClr val="FFFFFF">
                <a:lumMod val="85000"/>
              </a:srgbClr>
            </a:solidFill>
            <a:ln w="25400"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Open Sans"/>
                <a:ea typeface="+mn-ea"/>
                <a:cs typeface="Open Sans"/>
              </a:endParaRPr>
            </a:p>
          </p:txBody>
        </p:sp>
        <p:sp>
          <p:nvSpPr>
            <p:cNvPr id="51" name="Rectangle 6"/>
            <p:cNvSpPr/>
            <p:nvPr>
              <p:custDataLst>
                <p:tags r:id="rId2"/>
              </p:custDataLst>
            </p:nvPr>
          </p:nvSpPr>
          <p:spPr>
            <a:xfrm>
              <a:off x="4572000" y="1574760"/>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5"/>
            </a:solidFill>
            <a:ln w="38100" cap="flat" cmpd="sng" algn="ctr">
              <a:solidFill>
                <a:srgbClr val="FFFFFF"/>
              </a:solidFill>
              <a:prstDash val="solid"/>
              <a:round/>
              <a:headEnd type="none" w="med" len="med"/>
              <a:tailEnd type="none" w="med" len="med"/>
            </a:ln>
            <a:effectLst/>
          </p:spPr>
          <p:txBody>
            <a:bodyPr vert="horz" wrap="square" lIns="68580" tIns="34290" rIns="68580" bIns="68580" numCol="1" rtlCol="0" anchor="ctr" anchorCtr="0" compatLnSpc="1">
              <a:prstTxWarp prst="textNoShape">
                <a:avLst/>
              </a:prstTxWarp>
              <a:noAutofit/>
            </a:bodyP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endParaRPr kumimoji="0" lang="en-US" sz="105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Open Sans"/>
                <a:ea typeface="+mn-ea"/>
                <a:cs typeface="Open Sans"/>
              </a:endParaRPr>
            </a:p>
          </p:txBody>
        </p:sp>
        <p:sp>
          <p:nvSpPr>
            <p:cNvPr id="54" name="Rectangle 6"/>
            <p:cNvSpPr/>
            <p:nvPr>
              <p:custDataLst>
                <p:tags r:id="rId3"/>
              </p:custDataLst>
            </p:nvPr>
          </p:nvSpPr>
          <p:spPr>
            <a:xfrm flipH="1">
              <a:off x="2451832" y="1574760"/>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2"/>
            </a:solidFill>
            <a:ln w="38100" cap="flat" cmpd="sng" algn="ctr">
              <a:solidFill>
                <a:srgbClr val="FFFFFF"/>
              </a:solidFill>
              <a:prstDash val="solid"/>
              <a:round/>
              <a:headEnd type="none" w="med" len="med"/>
              <a:tailEnd type="none" w="med" len="med"/>
            </a:ln>
            <a:effectLst/>
          </p:spPr>
          <p:txBody>
            <a:bodyPr vert="horz" wrap="square" lIns="68580" tIns="34290" rIns="68580" bIns="68580" numCol="1" rtlCol="0" anchor="b" anchorCtr="0" compatLnSpc="1">
              <a:prstTxWarp prst="textNoShape">
                <a:avLst/>
              </a:prstTxWarp>
              <a:noAutofit/>
            </a:bodyP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endParaRPr kumimoji="0" lang="en-US" sz="105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Open Sans"/>
                <a:ea typeface="+mn-ea"/>
                <a:cs typeface="Open Sans"/>
              </a:endParaRPr>
            </a:p>
          </p:txBody>
        </p:sp>
        <p:sp>
          <p:nvSpPr>
            <p:cNvPr id="57" name="Rectangle 6"/>
            <p:cNvSpPr/>
            <p:nvPr>
              <p:custDataLst>
                <p:tags r:id="rId4"/>
              </p:custDataLst>
            </p:nvPr>
          </p:nvSpPr>
          <p:spPr>
            <a:xfrm flipV="1">
              <a:off x="4572000" y="3675567"/>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4"/>
            </a:solidFill>
            <a:ln w="38100" cap="flat" cmpd="sng" algn="ctr">
              <a:solidFill>
                <a:srgbClr val="FFFFFF"/>
              </a:solidFill>
              <a:prstDash val="solid"/>
            </a:ln>
            <a:effectLst/>
          </p:spPr>
          <p:txBody>
            <a:bodyPr spcFirstLastPara="0" vert="horz" wrap="square" lIns="58103" tIns="58103" rIns="58103" bIns="58103" numCol="1" spcCol="1270" anchor="ctr" anchorCtr="0">
              <a:noAutofit/>
            </a:bodyP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endParaRPr kumimoji="0" lang="en-US" sz="105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Open Sans"/>
                <a:ea typeface="+mn-ea"/>
                <a:cs typeface="Open Sans"/>
              </a:endParaRPr>
            </a:p>
          </p:txBody>
        </p:sp>
        <p:sp>
          <p:nvSpPr>
            <p:cNvPr id="58" name="Rectangle 6"/>
            <p:cNvSpPr/>
            <p:nvPr>
              <p:custDataLst>
                <p:tags r:id="rId5"/>
              </p:custDataLst>
            </p:nvPr>
          </p:nvSpPr>
          <p:spPr>
            <a:xfrm flipH="1" flipV="1">
              <a:off x="2451832" y="3675567"/>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rgbClr val="2F5FAC"/>
            </a:solidFill>
            <a:ln w="38100" cap="flat" cmpd="sng" algn="ctr">
              <a:solidFill>
                <a:srgbClr val="FFFFFF"/>
              </a:solidFill>
              <a:prstDash val="solid"/>
            </a:ln>
            <a:effectLst/>
          </p:spPr>
          <p:txBody>
            <a:bodyPr spcFirstLastPara="0" vert="horz" wrap="square" lIns="58103" tIns="58103" rIns="58103" bIns="58103" numCol="1" spcCol="1270" anchor="ctr" anchorCtr="0">
              <a:noAutofit/>
            </a:bodyP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endParaRPr kumimoji="0" lang="en-US" sz="105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Open Sans"/>
                <a:ea typeface="+mn-ea"/>
                <a:cs typeface="Open Sans"/>
              </a:endParaRPr>
            </a:p>
          </p:txBody>
        </p:sp>
        <p:sp>
          <p:nvSpPr>
            <p:cNvPr id="59" name="Oval 58"/>
            <p:cNvSpPr/>
            <p:nvPr>
              <p:custDataLst>
                <p:tags r:id="rId6"/>
              </p:custDataLst>
            </p:nvPr>
          </p:nvSpPr>
          <p:spPr>
            <a:xfrm>
              <a:off x="3276600" y="2380167"/>
              <a:ext cx="2590800" cy="2590800"/>
            </a:xfrm>
            <a:prstGeom prst="ellipse">
              <a:avLst/>
            </a:prstGeom>
            <a:solidFill>
              <a:srgbClr val="FFFFFF">
                <a:lumMod val="85000"/>
                <a:alpha val="67000"/>
              </a:srgbClr>
            </a:solidFill>
            <a:ln w="25400" cap="flat" cmpd="sng" algn="ctr">
              <a:noFill/>
              <a:prstDash val="solid"/>
            </a:ln>
            <a:effectLst/>
          </p:spPr>
          <p:txBody>
            <a:bodyPr rtlCol="0" anchor="ct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endParaRPr kumimoji="0" lang="en-US" sz="1800" b="1" i="0" u="none" strike="noStrike" kern="0" cap="none" spc="0" normalizeH="0" baseline="0" noProof="0" dirty="0">
                <a:ln>
                  <a:solidFill>
                    <a:srgbClr val="FFFFFF">
                      <a:alpha val="0"/>
                    </a:srgbClr>
                  </a:solidFill>
                </a:ln>
                <a:solidFill>
                  <a:srgbClr val="000000"/>
                </a:solidFill>
                <a:effectLst/>
                <a:uLnTx/>
                <a:uFillTx/>
                <a:latin typeface="Open Sans"/>
                <a:ea typeface="+mn-ea"/>
                <a:cs typeface="Open Sans"/>
              </a:endParaRPr>
            </a:p>
          </p:txBody>
        </p:sp>
        <p:sp>
          <p:nvSpPr>
            <p:cNvPr id="60" name="Rectangle 59"/>
            <p:cNvSpPr/>
            <p:nvPr>
              <p:custDataLst>
                <p:tags r:id="rId7"/>
              </p:custDataLst>
            </p:nvPr>
          </p:nvSpPr>
          <p:spPr>
            <a:xfrm rot="2619392">
              <a:off x="3518198" y="2141462"/>
              <a:ext cx="2889204" cy="2296630"/>
            </a:xfrm>
            <a:prstGeom prst="rect">
              <a:avLst/>
            </a:prstGeom>
            <a:solidFill>
              <a:schemeClr val="accent6">
                <a:alpha val="0"/>
              </a:schemeClr>
            </a:solidFill>
            <a:effectLst/>
          </p:spPr>
          <p:txBody>
            <a:bodyPr wrap="none">
              <a:prstTxWarp prst="textArchUp">
                <a:avLst>
                  <a:gd name="adj" fmla="val 13576967"/>
                </a:avLst>
              </a:prstTxWarp>
              <a:spAutoFit/>
            </a:bodyP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r>
                <a:rPr kumimoji="0" lang="en-US" sz="1500" b="1" i="0" u="none" strike="noStrike" kern="0" cap="none" spc="0" normalizeH="0" baseline="0" noProof="0" dirty="0">
                  <a:ln>
                    <a:solidFill>
                      <a:srgbClr val="FFFFFF">
                        <a:alpha val="0"/>
                      </a:srgbClr>
                    </a:solidFill>
                  </a:ln>
                  <a:solidFill>
                    <a:srgbClr val="FFFFFF"/>
                  </a:solidFill>
                  <a:effectLst/>
                  <a:uLnTx/>
                  <a:uFillTx/>
                  <a:latin typeface="Open Sans"/>
                  <a:ea typeface="+mn-ea"/>
                  <a:cs typeface="Open Sans"/>
                </a:rPr>
                <a:t>TIME-TO-MARKET</a:t>
              </a:r>
            </a:p>
          </p:txBody>
        </p:sp>
        <p:sp>
          <p:nvSpPr>
            <p:cNvPr id="61" name="Rectangle 60"/>
            <p:cNvSpPr/>
            <p:nvPr>
              <p:custDataLst>
                <p:tags r:id="rId8"/>
              </p:custDataLst>
            </p:nvPr>
          </p:nvSpPr>
          <p:spPr>
            <a:xfrm rot="18819392">
              <a:off x="2743020" y="2079921"/>
              <a:ext cx="3093340" cy="2582692"/>
            </a:xfrm>
            <a:prstGeom prst="rect">
              <a:avLst/>
            </a:prstGeom>
            <a:solidFill>
              <a:schemeClr val="accent4">
                <a:alpha val="0"/>
              </a:schemeClr>
            </a:solidFill>
            <a:effectLst/>
          </p:spPr>
          <p:txBody>
            <a:bodyPr wrap="none">
              <a:prstTxWarp prst="textArchUp">
                <a:avLst>
                  <a:gd name="adj" fmla="val 13576967"/>
                </a:avLst>
              </a:prstTxWarp>
              <a:spAutoFit/>
            </a:bodyP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r>
                <a:rPr kumimoji="0" lang="en-US" sz="1500" b="1" i="0" u="none" strike="noStrike" kern="0" cap="none" spc="0" normalizeH="0" baseline="0" noProof="0" dirty="0">
                  <a:ln>
                    <a:solidFill>
                      <a:srgbClr val="FFFFFF">
                        <a:alpha val="0"/>
                      </a:srgbClr>
                    </a:solidFill>
                  </a:ln>
                  <a:solidFill>
                    <a:srgbClr val="FFFFFF"/>
                  </a:solidFill>
                  <a:effectLst/>
                  <a:uLnTx/>
                  <a:uFillTx/>
                  <a:latin typeface="Open Sans"/>
                  <a:ea typeface="+mn-ea"/>
                  <a:cs typeface="Open Sans"/>
                </a:rPr>
                <a:t>ENGAGEMENT</a:t>
              </a:r>
            </a:p>
          </p:txBody>
        </p:sp>
        <p:sp>
          <p:nvSpPr>
            <p:cNvPr id="62" name="Rectangle 61"/>
            <p:cNvSpPr/>
            <p:nvPr>
              <p:custDataLst>
                <p:tags r:id="rId9"/>
              </p:custDataLst>
            </p:nvPr>
          </p:nvSpPr>
          <p:spPr>
            <a:xfrm rot="18819392">
              <a:off x="4248469" y="3547865"/>
              <a:ext cx="2123402" cy="1572466"/>
            </a:xfrm>
            <a:prstGeom prst="rect">
              <a:avLst/>
            </a:prstGeom>
            <a:solidFill>
              <a:schemeClr val="accent1">
                <a:alpha val="0"/>
              </a:schemeClr>
            </a:solidFill>
            <a:effectLst/>
          </p:spPr>
          <p:txBody>
            <a:bodyPr wrap="none" anchor="t">
              <a:prstTxWarp prst="textArchDown">
                <a:avLst>
                  <a:gd name="adj" fmla="val 2823306"/>
                </a:avLst>
              </a:prstTxWarp>
              <a:spAutoFit/>
            </a:bodyP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r>
                <a:rPr kumimoji="0" lang="en-US" sz="1500" b="1" i="0" u="none" strike="noStrike" kern="0" cap="none" spc="0" normalizeH="0" baseline="0" noProof="0" dirty="0">
                  <a:ln>
                    <a:solidFill>
                      <a:srgbClr val="FFFFFF">
                        <a:alpha val="0"/>
                      </a:srgbClr>
                    </a:solidFill>
                  </a:ln>
                  <a:solidFill>
                    <a:srgbClr val="FFFFFF"/>
                  </a:solidFill>
                  <a:effectLst/>
                  <a:uLnTx/>
                  <a:uFillTx/>
                  <a:latin typeface="Open Sans"/>
                  <a:ea typeface="+mn-ea"/>
                  <a:cs typeface="Open Sans"/>
                </a:rPr>
                <a:t>QUALITY</a:t>
              </a:r>
            </a:p>
          </p:txBody>
        </p:sp>
        <p:sp>
          <p:nvSpPr>
            <p:cNvPr id="63" name="Rectangle 62"/>
            <p:cNvSpPr/>
            <p:nvPr>
              <p:custDataLst>
                <p:tags r:id="rId10"/>
              </p:custDataLst>
            </p:nvPr>
          </p:nvSpPr>
          <p:spPr>
            <a:xfrm rot="2619392">
              <a:off x="2675620" y="2827523"/>
              <a:ext cx="3020218" cy="2455755"/>
            </a:xfrm>
            <a:prstGeom prst="rect">
              <a:avLst/>
            </a:prstGeom>
            <a:solidFill>
              <a:srgbClr val="2F5FAC">
                <a:alpha val="0"/>
              </a:srgbClr>
            </a:solidFill>
            <a:effectLst/>
          </p:spPr>
          <p:txBody>
            <a:bodyPr wrap="none" anchor="t">
              <a:prstTxWarp prst="textArchDown">
                <a:avLst>
                  <a:gd name="adj" fmla="val 2823306"/>
                </a:avLst>
              </a:prstTxWarp>
              <a:spAutoFit/>
            </a:bodyP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r>
                <a:rPr kumimoji="0" lang="en-US" sz="1500" b="1" i="0" u="none" strike="noStrike" kern="0" cap="none" spc="0" normalizeH="0" baseline="0" noProof="0" dirty="0">
                  <a:ln>
                    <a:solidFill>
                      <a:srgbClr val="FFFFFF">
                        <a:alpha val="0"/>
                      </a:srgbClr>
                    </a:solidFill>
                  </a:ln>
                  <a:solidFill>
                    <a:srgbClr val="FFFFFF"/>
                  </a:solidFill>
                  <a:effectLst/>
                  <a:uLnTx/>
                  <a:uFillTx/>
                  <a:latin typeface="Open Sans"/>
                  <a:ea typeface="+mn-ea"/>
                  <a:cs typeface="Open Sans"/>
                </a:rPr>
                <a:t>PRODUCTIVITY</a:t>
              </a:r>
            </a:p>
          </p:txBody>
        </p:sp>
        <p:sp>
          <p:nvSpPr>
            <p:cNvPr id="65" name="Rectangle 64"/>
            <p:cNvSpPr/>
            <p:nvPr/>
          </p:nvSpPr>
          <p:spPr>
            <a:xfrm>
              <a:off x="3592422" y="3297585"/>
              <a:ext cx="1959158" cy="896263"/>
            </a:xfrm>
            <a:prstGeom prst="rect">
              <a:avLst/>
            </a:prstGeom>
          </p:spPr>
          <p:txBody>
            <a:bodyPr wrap="square">
              <a:spAutoFit/>
            </a:bodyPr>
            <a:lstStyle/>
            <a:p>
              <a:pPr marL="0" marR="0" lvl="0" indent="0" algn="ctr" defTabSz="685800" rtl="0" eaLnBrk="1" fontAlgn="auto" latinLnBrk="0" hangingPunct="1">
                <a:lnSpc>
                  <a:spcPct val="100000"/>
                </a:lnSpc>
                <a:spcBef>
                  <a:spcPct val="20000"/>
                </a:spcBef>
                <a:spcAft>
                  <a:spcPts val="0"/>
                </a:spcAft>
                <a:buClr>
                  <a:srgbClr val="FFFFFF"/>
                </a:buClr>
                <a:buSzPct val="100000"/>
                <a:buFontTx/>
                <a:buNone/>
                <a:tabLst/>
                <a:defRPr/>
              </a:pPr>
              <a:r>
                <a:rPr kumimoji="0" lang="en-US" sz="1800" b="1" i="0" u="none" strike="noStrike" kern="0" cap="none" spc="0" normalizeH="0" baseline="0" noProof="0" dirty="0">
                  <a:ln>
                    <a:solidFill>
                      <a:srgbClr val="FFFFFF">
                        <a:alpha val="0"/>
                      </a:srgbClr>
                    </a:solidFill>
                  </a:ln>
                  <a:solidFill>
                    <a:srgbClr val="000000"/>
                  </a:solidFill>
                  <a:effectLst>
                    <a:glow rad="342900">
                      <a:srgbClr val="FFFFFF">
                        <a:alpha val="52000"/>
                      </a:srgbClr>
                    </a:glow>
                    <a:outerShdw blurRad="50800" dist="139700" dir="2700000" algn="tl" rotWithShape="0">
                      <a:srgbClr val="FFFFFF">
                        <a:alpha val="86000"/>
                      </a:srgbClr>
                    </a:outerShdw>
                  </a:effectLst>
                  <a:uLnTx/>
                  <a:uFillTx/>
                  <a:latin typeface="Open Sans"/>
                  <a:ea typeface="+mn-ea"/>
                  <a:cs typeface="Open Sans"/>
                </a:rPr>
                <a:t>BUSINESS RESULTS</a:t>
              </a:r>
            </a:p>
          </p:txBody>
        </p:sp>
        <p:sp>
          <p:nvSpPr>
            <p:cNvPr id="66" name="Curved Down Arrow 32"/>
            <p:cNvSpPr/>
            <p:nvPr>
              <p:custDataLst>
                <p:tags r:id="rId11"/>
              </p:custDataLst>
            </p:nvPr>
          </p:nvSpPr>
          <p:spPr>
            <a:xfrm rot="13874276" flipH="1">
              <a:off x="3643332" y="4147871"/>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67" name="Curved Down Arrow 32"/>
            <p:cNvSpPr/>
            <p:nvPr>
              <p:custDataLst>
                <p:tags r:id="rId12"/>
              </p:custDataLst>
            </p:nvPr>
          </p:nvSpPr>
          <p:spPr>
            <a:xfrm rot="7725724">
              <a:off x="5168450" y="4147871"/>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68" name="Curved Down Arrow 32"/>
            <p:cNvSpPr/>
            <p:nvPr>
              <p:custDataLst>
                <p:tags r:id="rId13"/>
              </p:custDataLst>
            </p:nvPr>
          </p:nvSpPr>
          <p:spPr>
            <a:xfrm rot="2325724">
              <a:off x="5168450" y="2559290"/>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Open Sans"/>
                <a:ea typeface="+mn-ea"/>
                <a:cs typeface="Open Sans"/>
              </a:endParaRPr>
            </a:p>
          </p:txBody>
        </p:sp>
        <p:sp>
          <p:nvSpPr>
            <p:cNvPr id="69" name="Curved Down Arrow 32"/>
            <p:cNvSpPr/>
            <p:nvPr>
              <p:custDataLst>
                <p:tags r:id="rId14"/>
              </p:custDataLst>
            </p:nvPr>
          </p:nvSpPr>
          <p:spPr>
            <a:xfrm rot="19274276" flipH="1">
              <a:off x="3643332" y="2559290"/>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Open Sans"/>
                <a:ea typeface="+mn-ea"/>
                <a:cs typeface="Open Sans"/>
              </a:endParaRPr>
            </a:p>
          </p:txBody>
        </p:sp>
      </p:grpSp>
      <p:grpSp>
        <p:nvGrpSpPr>
          <p:cNvPr id="5" name="Group 4"/>
          <p:cNvGrpSpPr/>
          <p:nvPr/>
        </p:nvGrpSpPr>
        <p:grpSpPr>
          <a:xfrm>
            <a:off x="5458840" y="1055940"/>
            <a:ext cx="3246120" cy="1026114"/>
            <a:chOff x="5458841" y="1055940"/>
            <a:chExt cx="2835305" cy="1026114"/>
          </a:xfrm>
        </p:grpSpPr>
        <p:sp>
          <p:nvSpPr>
            <p:cNvPr id="72" name="Rounded Rectangle 71"/>
            <p:cNvSpPr/>
            <p:nvPr/>
          </p:nvSpPr>
          <p:spPr>
            <a:xfrm>
              <a:off x="6363378" y="1055940"/>
              <a:ext cx="1930768" cy="1026114"/>
            </a:xfrm>
            <a:prstGeom prst="roundRect">
              <a:avLst>
                <a:gd name="adj" fmla="val 10241"/>
              </a:avLst>
            </a:prstGeom>
            <a:gradFill flip="none" rotWithShape="1">
              <a:gsLst>
                <a:gs pos="0">
                  <a:schemeClr val="bg1"/>
                </a:gs>
                <a:gs pos="100000">
                  <a:schemeClr val="bg1">
                    <a:lumMod val="75000"/>
                    <a:alpha val="22000"/>
                  </a:schemeClr>
                </a:gs>
              </a:gsLst>
              <a:lin ang="5580000" scaled="0"/>
              <a:tileRect/>
            </a:gradFill>
            <a:ln>
              <a:solidFill>
                <a:schemeClr val="bg1">
                  <a:lumMod val="65000"/>
                </a:schemeClr>
              </a:solidFill>
            </a:ln>
            <a:effectLst/>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10000"/>
                </a:lnSpc>
                <a:spcBef>
                  <a:spcPts val="0"/>
                </a:spcBef>
                <a:spcAft>
                  <a:spcPts val="0"/>
                </a:spcAft>
                <a:buClr>
                  <a:srgbClr val="000000">
                    <a:lumMod val="50000"/>
                    <a:lumOff val="50000"/>
                  </a:srgbClr>
                </a:buClr>
                <a:buSzPct val="100000"/>
                <a:buFontTx/>
                <a:buNone/>
                <a:tabLst/>
                <a:defRPr/>
              </a:pPr>
              <a:r>
                <a:rPr kumimoji="0" lang="en-US" sz="1800" b="0" i="0" u="none" strike="noStrike" kern="0" cap="none" spc="0" normalizeH="0" baseline="0" noProof="0" dirty="0">
                  <a:ln>
                    <a:noFill/>
                  </a:ln>
                  <a:solidFill>
                    <a:srgbClr val="565656"/>
                  </a:solidFill>
                  <a:effectLst/>
                  <a:uLnTx/>
                  <a:uFillTx/>
                  <a:latin typeface="Arial"/>
                  <a:ea typeface="+mn-ea"/>
                  <a:cs typeface="Open Sans"/>
                </a:rPr>
                <a:t> 30 – 75% faster time-to-market</a:t>
              </a:r>
            </a:p>
          </p:txBody>
        </p:sp>
        <p:cxnSp>
          <p:nvCxnSpPr>
            <p:cNvPr id="74" name="Straight Connector 73"/>
            <p:cNvCxnSpPr/>
            <p:nvPr/>
          </p:nvCxnSpPr>
          <p:spPr bwMode="auto">
            <a:xfrm>
              <a:off x="5458841" y="1487988"/>
              <a:ext cx="904538" cy="0"/>
            </a:xfrm>
            <a:prstGeom prst="line">
              <a:avLst/>
            </a:prstGeom>
            <a:solidFill>
              <a:schemeClr val="accent1"/>
            </a:solidFill>
            <a:ln w="38100" cap="flat" cmpd="sng" algn="ctr">
              <a:solidFill>
                <a:schemeClr val="accent5"/>
              </a:solidFill>
              <a:prstDash val="solid"/>
              <a:round/>
              <a:headEnd type="oval" w="med" len="med"/>
              <a:tailEnd type="oval"/>
            </a:ln>
            <a:effectLst/>
          </p:spPr>
        </p:cxnSp>
      </p:grpSp>
      <p:grpSp>
        <p:nvGrpSpPr>
          <p:cNvPr id="4" name="Group 3"/>
          <p:cNvGrpSpPr/>
          <p:nvPr/>
        </p:nvGrpSpPr>
        <p:grpSpPr>
          <a:xfrm>
            <a:off x="601220" y="1109946"/>
            <a:ext cx="3246120" cy="1026114"/>
            <a:chOff x="817581" y="1109946"/>
            <a:chExt cx="2940368" cy="1026114"/>
          </a:xfrm>
        </p:grpSpPr>
        <p:sp>
          <p:nvSpPr>
            <p:cNvPr id="70" name="Rounded Rectangle 69"/>
            <p:cNvSpPr/>
            <p:nvPr/>
          </p:nvSpPr>
          <p:spPr>
            <a:xfrm>
              <a:off x="817581" y="1109946"/>
              <a:ext cx="1927395" cy="1026114"/>
            </a:xfrm>
            <a:prstGeom prst="roundRect">
              <a:avLst>
                <a:gd name="adj" fmla="val 8812"/>
              </a:avLst>
            </a:prstGeom>
            <a:gradFill flip="none" rotWithShape="1">
              <a:gsLst>
                <a:gs pos="0">
                  <a:schemeClr val="bg1">
                    <a:alpha val="76000"/>
                  </a:schemeClr>
                </a:gs>
                <a:gs pos="100000">
                  <a:schemeClr val="bg1">
                    <a:lumMod val="75000"/>
                    <a:alpha val="22000"/>
                  </a:schemeClr>
                </a:gs>
              </a:gsLst>
              <a:path path="circle">
                <a:fillToRect r="100000" b="100000"/>
              </a:path>
              <a:tileRect l="-100000" t="-100000"/>
            </a:gradFill>
            <a:ln>
              <a:solidFill>
                <a:schemeClr val="bg1">
                  <a:lumMod val="65000"/>
                </a:schemeClr>
              </a:solidFill>
            </a:ln>
            <a:effectLst/>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
                  <a:srgbClr val="000000">
                    <a:lumMod val="50000"/>
                    <a:lumOff val="50000"/>
                  </a:srgbClr>
                </a:buClr>
                <a:buSzPct val="100000"/>
                <a:buFontTx/>
                <a:buNone/>
                <a:tabLst/>
                <a:defRPr/>
              </a:pPr>
              <a:r>
                <a:rPr kumimoji="0" lang="en-US" sz="1800" b="0" i="0" u="none" strike="noStrike" kern="0" cap="none" spc="0" normalizeH="0" baseline="0" noProof="0" dirty="0">
                  <a:ln>
                    <a:noFill/>
                  </a:ln>
                  <a:solidFill>
                    <a:srgbClr val="565656"/>
                  </a:solidFill>
                  <a:effectLst/>
                  <a:uLnTx/>
                  <a:uFillTx/>
                  <a:latin typeface="Arial"/>
                  <a:ea typeface="+mn-ea"/>
                  <a:cs typeface="Open Sans"/>
                </a:rPr>
                <a:t>10 – 50% happier,</a:t>
              </a:r>
              <a:br>
                <a:rPr kumimoji="0" lang="en-US" sz="1800" b="0" i="0" u="none" strike="noStrike" kern="0" cap="none" spc="0" normalizeH="0" baseline="0" noProof="0" dirty="0">
                  <a:ln>
                    <a:noFill/>
                  </a:ln>
                  <a:solidFill>
                    <a:srgbClr val="565656"/>
                  </a:solidFill>
                  <a:effectLst/>
                  <a:uLnTx/>
                  <a:uFillTx/>
                  <a:latin typeface="Arial"/>
                  <a:ea typeface="+mn-ea"/>
                  <a:cs typeface="Open Sans"/>
                </a:rPr>
              </a:br>
              <a:r>
                <a:rPr kumimoji="0" lang="en-US" sz="1800" b="0" i="0" u="none" strike="noStrike" kern="0" cap="none" spc="0" normalizeH="0" baseline="0" noProof="0" dirty="0">
                  <a:ln>
                    <a:noFill/>
                  </a:ln>
                  <a:solidFill>
                    <a:srgbClr val="565656"/>
                  </a:solidFill>
                  <a:effectLst/>
                  <a:uLnTx/>
                  <a:uFillTx/>
                  <a:latin typeface="Arial"/>
                  <a:ea typeface="+mn-ea"/>
                  <a:cs typeface="Open Sans"/>
                </a:rPr>
                <a:t> more motivated employees</a:t>
              </a:r>
            </a:p>
          </p:txBody>
        </p:sp>
        <p:cxnSp>
          <p:nvCxnSpPr>
            <p:cNvPr id="75" name="Straight Connector 74"/>
            <p:cNvCxnSpPr/>
            <p:nvPr/>
          </p:nvCxnSpPr>
          <p:spPr bwMode="auto">
            <a:xfrm>
              <a:off x="2744977" y="1487988"/>
              <a:ext cx="1012972" cy="0"/>
            </a:xfrm>
            <a:prstGeom prst="line">
              <a:avLst/>
            </a:prstGeom>
            <a:solidFill>
              <a:schemeClr val="accent1"/>
            </a:solidFill>
            <a:ln w="38100" cap="flat" cmpd="sng" algn="ctr">
              <a:solidFill>
                <a:schemeClr val="accent2"/>
              </a:solidFill>
              <a:prstDash val="solid"/>
              <a:round/>
              <a:headEnd type="oval" w="med" len="med"/>
              <a:tailEnd type="oval"/>
            </a:ln>
            <a:effectLst/>
          </p:spPr>
        </p:cxnSp>
      </p:grpSp>
      <p:grpSp>
        <p:nvGrpSpPr>
          <p:cNvPr id="7" name="Group 6"/>
          <p:cNvGrpSpPr/>
          <p:nvPr/>
        </p:nvGrpSpPr>
        <p:grpSpPr>
          <a:xfrm>
            <a:off x="601220" y="3054162"/>
            <a:ext cx="3073313" cy="1026114"/>
            <a:chOff x="817581" y="3054162"/>
            <a:chExt cx="2706540" cy="1026114"/>
          </a:xfrm>
        </p:grpSpPr>
        <p:sp>
          <p:nvSpPr>
            <p:cNvPr id="71" name="Rounded Rectangle 70"/>
            <p:cNvSpPr/>
            <p:nvPr/>
          </p:nvSpPr>
          <p:spPr>
            <a:xfrm>
              <a:off x="817581" y="3054162"/>
              <a:ext cx="1927395" cy="1026114"/>
            </a:xfrm>
            <a:prstGeom prst="roundRect">
              <a:avLst>
                <a:gd name="adj" fmla="val 9526"/>
              </a:avLst>
            </a:prstGeom>
            <a:gradFill flip="none" rotWithShape="1">
              <a:gsLst>
                <a:gs pos="0">
                  <a:schemeClr val="bg1"/>
                </a:gs>
                <a:gs pos="100000">
                  <a:schemeClr val="bg1">
                    <a:lumMod val="75000"/>
                    <a:alpha val="22000"/>
                  </a:schemeClr>
                </a:gs>
              </a:gsLst>
              <a:lin ang="5580000" scaled="0"/>
              <a:tileRect/>
            </a:gradFill>
            <a:ln>
              <a:solidFill>
                <a:schemeClr val="bg1">
                  <a:lumMod val="65000"/>
                </a:schemeClr>
              </a:solidFill>
            </a:ln>
            <a:effectLst/>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10000"/>
                </a:lnSpc>
                <a:spcBef>
                  <a:spcPts val="0"/>
                </a:spcBef>
                <a:spcAft>
                  <a:spcPts val="0"/>
                </a:spcAft>
                <a:buClr>
                  <a:srgbClr val="000000">
                    <a:lumMod val="50000"/>
                    <a:lumOff val="50000"/>
                  </a:srgbClr>
                </a:buClr>
                <a:buSzPct val="100000"/>
                <a:buFontTx/>
                <a:buNone/>
                <a:tabLst/>
                <a:defRPr/>
              </a:pPr>
              <a:r>
                <a:rPr kumimoji="0" lang="en-US" sz="1800" b="0" i="0" u="none" strike="noStrike" kern="0" cap="none" spc="0" normalizeH="0" baseline="0" noProof="0" dirty="0">
                  <a:ln>
                    <a:noFill/>
                  </a:ln>
                  <a:solidFill>
                    <a:srgbClr val="565656"/>
                  </a:solidFill>
                  <a:effectLst/>
                  <a:uLnTx/>
                  <a:uFillTx/>
                  <a:latin typeface="Arial"/>
                  <a:ea typeface="+mn-ea"/>
                  <a:cs typeface="Open Sans"/>
                </a:rPr>
                <a:t>20 – 50% increase in productivity</a:t>
              </a:r>
            </a:p>
          </p:txBody>
        </p:sp>
        <p:cxnSp>
          <p:nvCxnSpPr>
            <p:cNvPr id="76" name="Straight Connector 75"/>
            <p:cNvCxnSpPr/>
            <p:nvPr/>
          </p:nvCxnSpPr>
          <p:spPr bwMode="auto">
            <a:xfrm>
              <a:off x="2744976" y="3702234"/>
              <a:ext cx="779145" cy="0"/>
            </a:xfrm>
            <a:prstGeom prst="line">
              <a:avLst/>
            </a:prstGeom>
            <a:solidFill>
              <a:schemeClr val="accent1"/>
            </a:solidFill>
            <a:ln w="38100" cap="flat" cmpd="sng" algn="ctr">
              <a:solidFill>
                <a:schemeClr val="accent4">
                  <a:lumMod val="60000"/>
                  <a:lumOff val="40000"/>
                </a:schemeClr>
              </a:solidFill>
              <a:prstDash val="solid"/>
              <a:round/>
              <a:headEnd type="oval" w="med" len="med"/>
              <a:tailEnd type="oval"/>
            </a:ln>
            <a:effectLst/>
          </p:spPr>
        </p:cxnSp>
      </p:grpSp>
      <p:grpSp>
        <p:nvGrpSpPr>
          <p:cNvPr id="6" name="Group 5"/>
          <p:cNvGrpSpPr/>
          <p:nvPr/>
        </p:nvGrpSpPr>
        <p:grpSpPr>
          <a:xfrm>
            <a:off x="5581305" y="3108168"/>
            <a:ext cx="3101732" cy="1026114"/>
            <a:chOff x="5581305" y="3108168"/>
            <a:chExt cx="2766847" cy="1026114"/>
          </a:xfrm>
        </p:grpSpPr>
        <p:sp>
          <p:nvSpPr>
            <p:cNvPr id="73" name="Rounded Rectangle 72"/>
            <p:cNvSpPr/>
            <p:nvPr/>
          </p:nvSpPr>
          <p:spPr>
            <a:xfrm>
              <a:off x="6417384" y="3108168"/>
              <a:ext cx="1930768" cy="1026114"/>
            </a:xfrm>
            <a:prstGeom prst="roundRect">
              <a:avLst>
                <a:gd name="adj" fmla="val 10955"/>
              </a:avLst>
            </a:prstGeom>
            <a:gradFill flip="none" rotWithShape="1">
              <a:gsLst>
                <a:gs pos="0">
                  <a:schemeClr val="bg1"/>
                </a:gs>
                <a:gs pos="100000">
                  <a:schemeClr val="bg1">
                    <a:lumMod val="75000"/>
                    <a:alpha val="22000"/>
                  </a:schemeClr>
                </a:gs>
              </a:gsLst>
              <a:lin ang="5580000" scaled="0"/>
              <a:tileRect/>
            </a:gradFill>
            <a:ln>
              <a:solidFill>
                <a:schemeClr val="bg1">
                  <a:lumMod val="65000"/>
                </a:schemeClr>
              </a:solidFill>
            </a:ln>
            <a:effectLst/>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
                  <a:srgbClr val="000000">
                    <a:lumMod val="50000"/>
                    <a:lumOff val="50000"/>
                  </a:srgbClr>
                </a:buClr>
                <a:buSzPct val="100000"/>
                <a:buFontTx/>
                <a:buNone/>
                <a:tabLst/>
                <a:defRPr/>
              </a:pPr>
              <a:r>
                <a:rPr kumimoji="0" lang="en-US" sz="1800" b="0" i="0" u="none" strike="noStrike" kern="0" cap="none" spc="0" normalizeH="0" baseline="0" noProof="0" dirty="0">
                  <a:ln>
                    <a:noFill/>
                  </a:ln>
                  <a:solidFill>
                    <a:srgbClr val="565656"/>
                  </a:solidFill>
                  <a:effectLst/>
                  <a:uLnTx/>
                  <a:uFillTx/>
                  <a:latin typeface="Arial"/>
                  <a:ea typeface="+mn-ea"/>
                  <a:cs typeface="Open Sans"/>
                </a:rPr>
                <a:t>25 – 75% </a:t>
              </a:r>
              <a:br>
                <a:rPr kumimoji="0" lang="en-US" sz="1800" b="0" i="0" u="none" strike="noStrike" kern="0" cap="none" spc="0" normalizeH="0" baseline="0" noProof="0" dirty="0">
                  <a:ln>
                    <a:noFill/>
                  </a:ln>
                  <a:solidFill>
                    <a:srgbClr val="565656"/>
                  </a:solidFill>
                  <a:effectLst/>
                  <a:uLnTx/>
                  <a:uFillTx/>
                  <a:latin typeface="Arial"/>
                  <a:ea typeface="+mn-ea"/>
                  <a:cs typeface="Open Sans"/>
                </a:rPr>
              </a:br>
              <a:r>
                <a:rPr kumimoji="0" lang="en-US" sz="1800" b="0" i="0" u="none" strike="noStrike" kern="0" cap="none" spc="0" normalizeH="0" baseline="0" noProof="0" dirty="0">
                  <a:ln>
                    <a:noFill/>
                  </a:ln>
                  <a:solidFill>
                    <a:srgbClr val="565656"/>
                  </a:solidFill>
                  <a:effectLst/>
                  <a:uLnTx/>
                  <a:uFillTx/>
                  <a:latin typeface="Arial"/>
                  <a:ea typeface="+mn-ea"/>
                  <a:cs typeface="Open Sans"/>
                </a:rPr>
                <a:t>defect reduction </a:t>
              </a:r>
            </a:p>
          </p:txBody>
        </p:sp>
        <p:cxnSp>
          <p:nvCxnSpPr>
            <p:cNvPr id="77" name="Straight Connector 76"/>
            <p:cNvCxnSpPr/>
            <p:nvPr/>
          </p:nvCxnSpPr>
          <p:spPr bwMode="auto">
            <a:xfrm>
              <a:off x="5581305" y="3702234"/>
              <a:ext cx="836079" cy="0"/>
            </a:xfrm>
            <a:prstGeom prst="line">
              <a:avLst/>
            </a:prstGeom>
            <a:solidFill>
              <a:schemeClr val="accent1"/>
            </a:solidFill>
            <a:ln w="38100" cap="flat" cmpd="sng" algn="ctr">
              <a:solidFill>
                <a:schemeClr val="accent4"/>
              </a:solidFill>
              <a:prstDash val="solid"/>
              <a:round/>
              <a:headEnd type="oval" w="med" len="med"/>
              <a:tailEnd type="oval"/>
            </a:ln>
            <a:effectLst/>
          </p:spPr>
        </p:cxnSp>
      </p:grpSp>
      <p:sp>
        <p:nvSpPr>
          <p:cNvPr id="3" name="TextBox 2"/>
          <p:cNvSpPr txBox="1"/>
          <p:nvPr/>
        </p:nvSpPr>
        <p:spPr>
          <a:xfrm>
            <a:off x="2345762" y="4446011"/>
            <a:ext cx="45366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65656"/>
                </a:solidFill>
                <a:effectLst/>
                <a:uLnTx/>
                <a:uFillTx/>
                <a:latin typeface="Open Sans"/>
                <a:ea typeface="+mn-ea"/>
                <a:cs typeface="Open Sans"/>
              </a:rPr>
              <a:t>See ScaledAgileFramework.com/</a:t>
            </a:r>
            <a:r>
              <a:rPr kumimoji="0" lang="en-US" sz="1600" b="1" i="0" u="none" strike="noStrike" kern="1200" cap="none" spc="0" normalizeH="0" baseline="0" noProof="0" dirty="0">
                <a:ln>
                  <a:noFill/>
                </a:ln>
                <a:solidFill>
                  <a:srgbClr val="565656"/>
                </a:solidFill>
                <a:effectLst/>
                <a:uLnTx/>
                <a:uFillTx/>
                <a:latin typeface="Open Sans"/>
                <a:ea typeface="+mn-ea"/>
                <a:cs typeface="Open Sans"/>
              </a:rPr>
              <a:t>case-studies</a:t>
            </a:r>
          </a:p>
        </p:txBody>
      </p:sp>
    </p:spTree>
    <p:extLst>
      <p:ext uri="{BB962C8B-B14F-4D97-AF65-F5344CB8AC3E}">
        <p14:creationId xmlns:p14="http://schemas.microsoft.com/office/powerpoint/2010/main" val="315256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Explore the Lean, the Agile Manifesto and               SAFe Principles </a:t>
            </a:r>
          </a:p>
        </p:txBody>
      </p:sp>
    </p:spTree>
    <p:extLst>
      <p:ext uri="{BB962C8B-B14F-4D97-AF65-F5344CB8AC3E}">
        <p14:creationId xmlns:p14="http://schemas.microsoft.com/office/powerpoint/2010/main" val="595485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Embrace Lean-Agile values</a:t>
            </a:r>
          </a:p>
        </p:txBody>
      </p:sp>
      <p:sp>
        <p:nvSpPr>
          <p:cNvPr id="23" name="TextBox 22"/>
          <p:cNvSpPr txBox="1"/>
          <p:nvPr/>
        </p:nvSpPr>
        <p:spPr>
          <a:xfrm>
            <a:off x="443847" y="945958"/>
            <a:ext cx="2680542" cy="415498"/>
          </a:xfrm>
          <a:prstGeom prst="rect">
            <a:avLst/>
          </a:prstGeom>
          <a:noFill/>
        </p:spPr>
        <p:txBody>
          <a:bodyPr wrap="none" rtlCol="0">
            <a:spAutoFit/>
          </a:bodyPr>
          <a:lstStyle/>
          <a:p>
            <a:pPr algn="l"/>
            <a:r>
              <a:rPr lang="en-US" sz="2100" dirty="0"/>
              <a:t>SAFe House of Lean</a:t>
            </a:r>
          </a:p>
        </p:txBody>
      </p:sp>
      <p:sp>
        <p:nvSpPr>
          <p:cNvPr id="26" name="TextBox 25"/>
          <p:cNvSpPr txBox="1"/>
          <p:nvPr/>
        </p:nvSpPr>
        <p:spPr>
          <a:xfrm>
            <a:off x="3678493" y="2228609"/>
            <a:ext cx="5315735" cy="1538883"/>
          </a:xfrm>
          <a:prstGeom prst="rect">
            <a:avLst/>
          </a:prstGeom>
          <a:noFill/>
        </p:spPr>
        <p:txBody>
          <a:bodyPr wrap="square" rtlCol="0">
            <a:spAutoFit/>
          </a:bodyPr>
          <a:lstStyle/>
          <a:p>
            <a:pPr algn="ctr">
              <a:spcAft>
                <a:spcPts val="1200"/>
              </a:spcAft>
            </a:pPr>
            <a:r>
              <a:rPr lang="en-US" sz="1600" b="1" dirty="0">
                <a:solidFill>
                  <a:schemeClr val="accent2"/>
                </a:solidFill>
              </a:rPr>
              <a:t>Individuals and interactions </a:t>
            </a:r>
            <a:r>
              <a:rPr lang="en-US" sz="1600" dirty="0">
                <a:solidFill>
                  <a:schemeClr val="bg2">
                    <a:lumMod val="50000"/>
                  </a:schemeClr>
                </a:solidFill>
              </a:rPr>
              <a:t>over processes and tools</a:t>
            </a:r>
            <a:endParaRPr lang="en-US" sz="1600" dirty="0">
              <a:solidFill>
                <a:schemeClr val="accent2"/>
              </a:solidFill>
            </a:endParaRPr>
          </a:p>
          <a:p>
            <a:pPr algn="ctr">
              <a:spcAft>
                <a:spcPts val="1200"/>
              </a:spcAft>
            </a:pPr>
            <a:r>
              <a:rPr lang="en-US" sz="1600" b="1" dirty="0">
                <a:solidFill>
                  <a:schemeClr val="accent2"/>
                </a:solidFill>
              </a:rPr>
              <a:t>Working software </a:t>
            </a:r>
            <a:r>
              <a:rPr lang="en-US" sz="1600" dirty="0">
                <a:solidFill>
                  <a:schemeClr val="bg2">
                    <a:lumMod val="50000"/>
                  </a:schemeClr>
                </a:solidFill>
              </a:rPr>
              <a:t>over comprehensive documentation</a:t>
            </a:r>
            <a:endParaRPr lang="en-US" sz="1600" dirty="0">
              <a:solidFill>
                <a:schemeClr val="accent2"/>
              </a:solidFill>
            </a:endParaRPr>
          </a:p>
          <a:p>
            <a:pPr algn="ctr">
              <a:spcAft>
                <a:spcPts val="1200"/>
              </a:spcAft>
            </a:pPr>
            <a:r>
              <a:rPr lang="en-US" sz="1600" b="1" dirty="0">
                <a:solidFill>
                  <a:schemeClr val="accent2"/>
                </a:solidFill>
              </a:rPr>
              <a:t>Customer collaboration </a:t>
            </a:r>
            <a:r>
              <a:rPr lang="en-US" sz="1600" dirty="0">
                <a:solidFill>
                  <a:schemeClr val="bg2">
                    <a:lumMod val="50000"/>
                  </a:schemeClr>
                </a:solidFill>
              </a:rPr>
              <a:t>over contract negotiation</a:t>
            </a:r>
            <a:endParaRPr lang="en-US" sz="1600" dirty="0">
              <a:solidFill>
                <a:schemeClr val="accent2"/>
              </a:solidFill>
            </a:endParaRPr>
          </a:p>
          <a:p>
            <a:pPr algn="ctr">
              <a:spcAft>
                <a:spcPts val="1200"/>
              </a:spcAft>
            </a:pPr>
            <a:r>
              <a:rPr lang="en-US" sz="1600" b="1" dirty="0">
                <a:solidFill>
                  <a:schemeClr val="accent2"/>
                </a:solidFill>
              </a:rPr>
              <a:t>Responding to change </a:t>
            </a:r>
            <a:r>
              <a:rPr lang="en-US" sz="1600" dirty="0">
                <a:solidFill>
                  <a:schemeClr val="bg2">
                    <a:lumMod val="50000"/>
                  </a:schemeClr>
                </a:solidFill>
              </a:rPr>
              <a:t>over following a plan</a:t>
            </a:r>
          </a:p>
        </p:txBody>
      </p:sp>
      <p:sp>
        <p:nvSpPr>
          <p:cNvPr id="27" name="TextBox 26"/>
          <p:cNvSpPr txBox="1"/>
          <p:nvPr/>
        </p:nvSpPr>
        <p:spPr>
          <a:xfrm>
            <a:off x="5325507" y="978632"/>
            <a:ext cx="2021707" cy="415498"/>
          </a:xfrm>
          <a:prstGeom prst="rect">
            <a:avLst/>
          </a:prstGeom>
          <a:noFill/>
        </p:spPr>
        <p:txBody>
          <a:bodyPr wrap="none" rtlCol="0">
            <a:spAutoFit/>
          </a:bodyPr>
          <a:lstStyle/>
          <a:p>
            <a:pPr algn="l"/>
            <a:r>
              <a:rPr lang="en-US" sz="2100" dirty="0"/>
              <a:t>Agile Manifesto</a:t>
            </a:r>
          </a:p>
        </p:txBody>
      </p:sp>
      <p:cxnSp>
        <p:nvCxnSpPr>
          <p:cNvPr id="28" name="Straight Connector 27"/>
          <p:cNvCxnSpPr/>
          <p:nvPr/>
        </p:nvCxnSpPr>
        <p:spPr bwMode="auto">
          <a:xfrm>
            <a:off x="3454914" y="978632"/>
            <a:ext cx="0" cy="364107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Rounded Rectangle 28"/>
          <p:cNvSpPr/>
          <p:nvPr/>
        </p:nvSpPr>
        <p:spPr bwMode="auto">
          <a:xfrm rot="5400000">
            <a:off x="1469080" y="2344722"/>
            <a:ext cx="463850" cy="2483379"/>
          </a:xfrm>
          <a:prstGeom prst="roundRect">
            <a:avLst>
              <a:gd name="adj" fmla="val 4561"/>
            </a:avLst>
          </a:prstGeom>
          <a:solidFill>
            <a:schemeClr val="tx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0" name="TextBox 29"/>
          <p:cNvSpPr txBox="1"/>
          <p:nvPr/>
        </p:nvSpPr>
        <p:spPr>
          <a:xfrm>
            <a:off x="463819" y="3457378"/>
            <a:ext cx="2474373" cy="381240"/>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1500" dirty="0">
                <a:solidFill>
                  <a:srgbClr val="FFFFFF"/>
                </a:solidFill>
                <a:latin typeface="Arial"/>
                <a:cs typeface="Arial"/>
              </a:rPr>
              <a:t>LEADERSHIP</a:t>
            </a:r>
          </a:p>
        </p:txBody>
      </p:sp>
      <p:sp>
        <p:nvSpPr>
          <p:cNvPr id="31" name="Rounded Rectangle 30"/>
          <p:cNvSpPr/>
          <p:nvPr/>
        </p:nvSpPr>
        <p:spPr bwMode="auto">
          <a:xfrm>
            <a:off x="554517" y="1853104"/>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2" name="Rounded Rectangle 31"/>
          <p:cNvSpPr/>
          <p:nvPr/>
        </p:nvSpPr>
        <p:spPr bwMode="auto">
          <a:xfrm>
            <a:off x="1136754" y="1853104"/>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3" name="Rounded Rectangle 32"/>
          <p:cNvSpPr/>
          <p:nvPr/>
        </p:nvSpPr>
        <p:spPr bwMode="auto">
          <a:xfrm>
            <a:off x="1718991" y="1853104"/>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4" name="Rounded Rectangle 33"/>
          <p:cNvSpPr/>
          <p:nvPr/>
        </p:nvSpPr>
        <p:spPr bwMode="auto">
          <a:xfrm>
            <a:off x="2301228" y="1853104"/>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5" name="TextBox 34"/>
          <p:cNvSpPr txBox="1"/>
          <p:nvPr/>
        </p:nvSpPr>
        <p:spPr>
          <a:xfrm rot="16200000">
            <a:off x="78521" y="2412580"/>
            <a:ext cx="1444627" cy="461665"/>
          </a:xfrm>
          <a:prstGeom prst="rect">
            <a:avLst/>
          </a:prstGeom>
          <a:noFill/>
        </p:spPr>
        <p:txBody>
          <a:bodyPr wrap="none" rtlCol="0">
            <a:spAutoFit/>
          </a:bodyPr>
          <a:lstStyle/>
          <a:p>
            <a:pPr algn="ctr"/>
            <a:r>
              <a:rPr lang="en-US" sz="1200" dirty="0">
                <a:latin typeface="Arial"/>
                <a:cs typeface="Arial"/>
              </a:rPr>
              <a:t>Respect for</a:t>
            </a:r>
          </a:p>
          <a:p>
            <a:pPr algn="ctr"/>
            <a:r>
              <a:rPr lang="en-US" sz="1200" dirty="0">
                <a:latin typeface="Arial"/>
                <a:cs typeface="Arial"/>
              </a:rPr>
              <a:t>people and culture</a:t>
            </a:r>
          </a:p>
        </p:txBody>
      </p:sp>
      <p:sp>
        <p:nvSpPr>
          <p:cNvPr id="36" name="TextBox 35"/>
          <p:cNvSpPr txBox="1"/>
          <p:nvPr/>
        </p:nvSpPr>
        <p:spPr>
          <a:xfrm rot="16200000">
            <a:off x="1128833" y="2504913"/>
            <a:ext cx="508473" cy="276999"/>
          </a:xfrm>
          <a:prstGeom prst="rect">
            <a:avLst/>
          </a:prstGeom>
          <a:noFill/>
        </p:spPr>
        <p:txBody>
          <a:bodyPr wrap="none" rtlCol="0">
            <a:spAutoFit/>
          </a:bodyPr>
          <a:lstStyle/>
          <a:p>
            <a:pPr algn="ctr"/>
            <a:r>
              <a:rPr lang="en-US" sz="1200" dirty="0">
                <a:latin typeface="Arial"/>
                <a:cs typeface="Arial"/>
              </a:rPr>
              <a:t>Flow</a:t>
            </a:r>
          </a:p>
        </p:txBody>
      </p:sp>
      <p:sp>
        <p:nvSpPr>
          <p:cNvPr id="37" name="TextBox 36"/>
          <p:cNvSpPr txBox="1"/>
          <p:nvPr/>
        </p:nvSpPr>
        <p:spPr>
          <a:xfrm rot="16200000">
            <a:off x="1519512" y="2504913"/>
            <a:ext cx="891591" cy="276999"/>
          </a:xfrm>
          <a:prstGeom prst="rect">
            <a:avLst/>
          </a:prstGeom>
          <a:noFill/>
        </p:spPr>
        <p:txBody>
          <a:bodyPr wrap="none" rtlCol="0">
            <a:spAutoFit/>
          </a:bodyPr>
          <a:lstStyle/>
          <a:p>
            <a:pPr algn="ctr"/>
            <a:r>
              <a:rPr lang="en-US" sz="1200" dirty="0">
                <a:latin typeface="Arial"/>
                <a:cs typeface="Arial"/>
              </a:rPr>
              <a:t>Innovation</a:t>
            </a:r>
          </a:p>
        </p:txBody>
      </p:sp>
      <p:sp>
        <p:nvSpPr>
          <p:cNvPr id="38" name="TextBox 37"/>
          <p:cNvSpPr txBox="1"/>
          <p:nvPr/>
        </p:nvSpPr>
        <p:spPr>
          <a:xfrm rot="16200000">
            <a:off x="2011983" y="2412580"/>
            <a:ext cx="1071127" cy="461665"/>
          </a:xfrm>
          <a:prstGeom prst="rect">
            <a:avLst/>
          </a:prstGeom>
          <a:noFill/>
        </p:spPr>
        <p:txBody>
          <a:bodyPr wrap="none" rtlCol="0">
            <a:spAutoFit/>
          </a:bodyPr>
          <a:lstStyle/>
          <a:p>
            <a:pPr algn="ctr"/>
            <a:r>
              <a:rPr lang="en-US" sz="1200" dirty="0">
                <a:latin typeface="Arial"/>
                <a:cs typeface="Arial"/>
              </a:rPr>
              <a:t>Relentless</a:t>
            </a:r>
          </a:p>
          <a:p>
            <a:pPr algn="ctr"/>
            <a:r>
              <a:rPr lang="en-US" sz="1200" dirty="0">
                <a:latin typeface="Arial"/>
                <a:cs typeface="Arial"/>
              </a:rPr>
              <a:t>improvement</a:t>
            </a:r>
          </a:p>
        </p:txBody>
      </p:sp>
      <p:sp>
        <p:nvSpPr>
          <p:cNvPr id="39" name="Trapezoid 38"/>
          <p:cNvSpPr/>
          <p:nvPr/>
        </p:nvSpPr>
        <p:spPr bwMode="auto">
          <a:xfrm>
            <a:off x="343825" y="1494095"/>
            <a:ext cx="2714360" cy="411470"/>
          </a:xfrm>
          <a:prstGeom prst="trapezoid">
            <a:avLst>
              <a:gd name="adj" fmla="val 93424"/>
            </a:avLst>
          </a:prstGeom>
          <a:solidFill>
            <a:schemeClr val="accent5"/>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r>
              <a:rPr lang="en-US" sz="900" i="1" dirty="0">
                <a:latin typeface="Arial"/>
                <a:cs typeface="Arial"/>
              </a:rPr>
              <a:t>   </a:t>
            </a:r>
          </a:p>
        </p:txBody>
      </p:sp>
      <p:sp>
        <p:nvSpPr>
          <p:cNvPr id="40" name="TextBox 39"/>
          <p:cNvSpPr txBox="1"/>
          <p:nvPr/>
        </p:nvSpPr>
        <p:spPr>
          <a:xfrm>
            <a:off x="1227935" y="1515082"/>
            <a:ext cx="946141" cy="381240"/>
          </a:xfrm>
          <a:prstGeom prst="rect">
            <a:avLst/>
          </a:prstGeom>
          <a:noFill/>
        </p:spPr>
        <p:txBody>
          <a:bodyPr wrap="none" rtlCol="0">
            <a:spAutoFit/>
          </a:bodyPr>
          <a:lstStyle/>
          <a:p>
            <a:pPr algn="l"/>
            <a:r>
              <a:rPr lang="en-US" sz="1500" dirty="0">
                <a:solidFill>
                  <a:srgbClr val="FFFFFF"/>
                </a:solidFill>
                <a:latin typeface="Arial"/>
                <a:cs typeface="Arial"/>
              </a:rPr>
              <a:t>VALUE</a:t>
            </a:r>
          </a:p>
        </p:txBody>
      </p:sp>
      <p:sp>
        <p:nvSpPr>
          <p:cNvPr id="41" name="TextBox 40"/>
          <p:cNvSpPr txBox="1"/>
          <p:nvPr/>
        </p:nvSpPr>
        <p:spPr>
          <a:xfrm>
            <a:off x="214219" y="3882066"/>
            <a:ext cx="2973572" cy="553998"/>
          </a:xfrm>
          <a:prstGeom prst="rect">
            <a:avLst/>
          </a:prstGeom>
          <a:noFill/>
        </p:spPr>
        <p:txBody>
          <a:bodyPr wrap="square" rtlCol="0">
            <a:spAutoFit/>
          </a:bodyPr>
          <a:lstStyle/>
          <a:p>
            <a:pPr algn="ctr"/>
            <a:r>
              <a:rPr lang="en-US" sz="1500" dirty="0"/>
              <a:t>Value in the shortest</a:t>
            </a:r>
          </a:p>
          <a:p>
            <a:pPr algn="ctr"/>
            <a:r>
              <a:rPr lang="en-US" sz="1500" dirty="0"/>
              <a:t>sustainable lead time</a:t>
            </a:r>
          </a:p>
        </p:txBody>
      </p:sp>
      <p:sp>
        <p:nvSpPr>
          <p:cNvPr id="42" name="TextBox 41"/>
          <p:cNvSpPr txBox="1"/>
          <p:nvPr/>
        </p:nvSpPr>
        <p:spPr>
          <a:xfrm>
            <a:off x="4676942" y="3943621"/>
            <a:ext cx="3318836" cy="461665"/>
          </a:xfrm>
          <a:prstGeom prst="rect">
            <a:avLst/>
          </a:prstGeom>
          <a:noFill/>
        </p:spPr>
        <p:txBody>
          <a:bodyPr wrap="square" rtlCol="0">
            <a:spAutoFit/>
          </a:bodyPr>
          <a:lstStyle/>
          <a:p>
            <a:pPr algn="ctr"/>
            <a:r>
              <a:rPr lang="en-US" sz="1200" i="1" dirty="0">
                <a:solidFill>
                  <a:schemeClr val="bg2">
                    <a:lumMod val="50000"/>
                  </a:schemeClr>
                </a:solidFill>
              </a:rPr>
              <a:t>That is, while there is value in the items on the right, we value the items on the left more.</a:t>
            </a:r>
          </a:p>
        </p:txBody>
      </p:sp>
      <p:sp>
        <p:nvSpPr>
          <p:cNvPr id="43" name="TextBox 42"/>
          <p:cNvSpPr txBox="1"/>
          <p:nvPr/>
        </p:nvSpPr>
        <p:spPr>
          <a:xfrm>
            <a:off x="3827724" y="1561557"/>
            <a:ext cx="5017273" cy="461665"/>
          </a:xfrm>
          <a:prstGeom prst="rect">
            <a:avLst/>
          </a:prstGeom>
          <a:noFill/>
        </p:spPr>
        <p:txBody>
          <a:bodyPr wrap="square" rtlCol="0">
            <a:spAutoFit/>
          </a:bodyPr>
          <a:lstStyle/>
          <a:p>
            <a:pPr algn="ctr"/>
            <a:r>
              <a:rPr lang="en-US" sz="1200" i="1" dirty="0"/>
              <a:t>We are uncovering better ways of developing software by doing it and helping others do it. Through this work we have come to value:</a:t>
            </a:r>
          </a:p>
        </p:txBody>
      </p:sp>
    </p:spTree>
    <p:extLst>
      <p:ext uri="{BB962C8B-B14F-4D97-AF65-F5344CB8AC3E}">
        <p14:creationId xmlns:p14="http://schemas.microsoft.com/office/powerpoint/2010/main" val="2389900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Agile Manifesto</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00000"/>
              </a:lnSpc>
              <a:spcBef>
                <a:spcPts val="0"/>
              </a:spcBef>
              <a:spcAft>
                <a:spcPts val="0"/>
              </a:spcAft>
              <a:buNone/>
            </a:pPr>
            <a:r>
              <a:rPr lang="en-US" sz="1400" dirty="0">
                <a:solidFill>
                  <a:schemeClr val="tx2"/>
                </a:solidFill>
              </a:rPr>
              <a:t>Meeting at Snowbird resort by 17 software pundits and light weight methodologists, February 2001. Created “Agile Manifesto”</a:t>
            </a:r>
          </a:p>
          <a:p>
            <a:pPr marL="0" indent="0">
              <a:lnSpc>
                <a:spcPct val="100000"/>
              </a:lnSpc>
              <a:spcBef>
                <a:spcPts val="0"/>
              </a:spcBef>
              <a:spcAft>
                <a:spcPts val="0"/>
              </a:spcAft>
              <a:buNone/>
            </a:pPr>
            <a:endParaRPr lang="en-US" sz="1400" dirty="0">
              <a:solidFill>
                <a:schemeClr val="tx2"/>
              </a:solidFill>
            </a:endParaRPr>
          </a:p>
          <a:p>
            <a:pPr marL="0" indent="0">
              <a:lnSpc>
                <a:spcPct val="100000"/>
              </a:lnSpc>
              <a:spcBef>
                <a:spcPts val="0"/>
              </a:spcBef>
              <a:spcAft>
                <a:spcPts val="0"/>
              </a:spcAft>
              <a:buNone/>
            </a:pPr>
            <a:r>
              <a:rPr lang="en-US" sz="1400" dirty="0">
                <a:solidFill>
                  <a:schemeClr val="tx2"/>
                </a:solidFill>
              </a:rPr>
              <a:t>We are uncovering better ways of developing software by doing it and helping others do it. Through this work we have come to value. i.e., Agile Values</a:t>
            </a:r>
          </a:p>
          <a:p>
            <a:pPr marL="0" indent="0">
              <a:lnSpc>
                <a:spcPct val="100000"/>
              </a:lnSpc>
              <a:spcBef>
                <a:spcPts val="0"/>
              </a:spcBef>
              <a:spcAft>
                <a:spcPts val="0"/>
              </a:spcAft>
              <a:buNone/>
            </a:pPr>
            <a:endParaRPr lang="en-US" sz="1400" dirty="0">
              <a:solidFill>
                <a:schemeClr val="tx2"/>
              </a:solidFill>
            </a:endParaRPr>
          </a:p>
          <a:p>
            <a:pPr>
              <a:lnSpc>
                <a:spcPct val="150000"/>
              </a:lnSpc>
              <a:spcBef>
                <a:spcPts val="0"/>
              </a:spcBef>
              <a:spcAft>
                <a:spcPts val="0"/>
              </a:spcAft>
            </a:pPr>
            <a:r>
              <a:rPr lang="en-US" sz="1400" b="1" dirty="0">
                <a:solidFill>
                  <a:srgbClr val="0070C0"/>
                </a:solidFill>
              </a:rPr>
              <a:t>Individuals and interactions </a:t>
            </a:r>
            <a:r>
              <a:rPr lang="en-US" sz="1400" dirty="0">
                <a:solidFill>
                  <a:schemeClr val="tx2"/>
                </a:solidFill>
              </a:rPr>
              <a:t>over processes and tools</a:t>
            </a:r>
          </a:p>
          <a:p>
            <a:pPr>
              <a:lnSpc>
                <a:spcPct val="150000"/>
              </a:lnSpc>
              <a:spcBef>
                <a:spcPts val="0"/>
              </a:spcBef>
              <a:spcAft>
                <a:spcPts val="0"/>
              </a:spcAft>
            </a:pPr>
            <a:r>
              <a:rPr lang="en-US" sz="1400" b="1" dirty="0">
                <a:solidFill>
                  <a:srgbClr val="0070C0"/>
                </a:solidFill>
              </a:rPr>
              <a:t>Working software </a:t>
            </a:r>
            <a:r>
              <a:rPr lang="en-US" sz="1400" dirty="0">
                <a:solidFill>
                  <a:schemeClr val="tx2"/>
                </a:solidFill>
              </a:rPr>
              <a:t>over comprehensive documentation</a:t>
            </a:r>
          </a:p>
          <a:p>
            <a:pPr>
              <a:lnSpc>
                <a:spcPct val="150000"/>
              </a:lnSpc>
              <a:spcBef>
                <a:spcPts val="0"/>
              </a:spcBef>
              <a:spcAft>
                <a:spcPts val="0"/>
              </a:spcAft>
            </a:pPr>
            <a:r>
              <a:rPr lang="en-US" sz="1400" b="1" dirty="0">
                <a:solidFill>
                  <a:srgbClr val="0070C0"/>
                </a:solidFill>
              </a:rPr>
              <a:t>Customer collaboration </a:t>
            </a:r>
            <a:r>
              <a:rPr lang="en-US" sz="1400" dirty="0">
                <a:solidFill>
                  <a:schemeClr val="tx2"/>
                </a:solidFill>
              </a:rPr>
              <a:t>over contract negotiation</a:t>
            </a:r>
          </a:p>
          <a:p>
            <a:pPr>
              <a:lnSpc>
                <a:spcPct val="150000"/>
              </a:lnSpc>
              <a:spcBef>
                <a:spcPts val="0"/>
              </a:spcBef>
              <a:spcAft>
                <a:spcPts val="0"/>
              </a:spcAft>
            </a:pPr>
            <a:r>
              <a:rPr lang="en-US" sz="1400" b="1" dirty="0">
                <a:solidFill>
                  <a:srgbClr val="0070C0"/>
                </a:solidFill>
              </a:rPr>
              <a:t>Responding to change </a:t>
            </a:r>
            <a:r>
              <a:rPr lang="en-US" sz="1400" dirty="0">
                <a:solidFill>
                  <a:schemeClr val="tx2"/>
                </a:solidFill>
              </a:rPr>
              <a:t>over following a plan</a:t>
            </a:r>
          </a:p>
          <a:p>
            <a:pPr>
              <a:lnSpc>
                <a:spcPct val="100000"/>
              </a:lnSpc>
              <a:spcBef>
                <a:spcPts val="0"/>
              </a:spcBef>
              <a:spcAft>
                <a:spcPts val="0"/>
              </a:spcAft>
            </a:pPr>
            <a:endParaRPr lang="en-US" sz="1400" dirty="0">
              <a:solidFill>
                <a:schemeClr val="tx2"/>
              </a:solidFill>
            </a:endParaRPr>
          </a:p>
          <a:p>
            <a:pPr marL="0" indent="0" algn="just">
              <a:lnSpc>
                <a:spcPct val="150000"/>
              </a:lnSpc>
              <a:spcBef>
                <a:spcPts val="0"/>
              </a:spcBef>
              <a:buNone/>
            </a:pPr>
            <a:r>
              <a:rPr lang="en-US" sz="1400" dirty="0">
                <a:solidFill>
                  <a:schemeClr val="tx2"/>
                </a:solidFill>
                <a:cs typeface="Arial" panose="020B0604020202020204" pitchFamily="34" charset="0"/>
              </a:rPr>
              <a:t>That is, while there is value in the items on the right, we value the items on the left more.</a:t>
            </a:r>
          </a:p>
          <a:p>
            <a:pPr marL="0" indent="0">
              <a:lnSpc>
                <a:spcPct val="100000"/>
              </a:lnSpc>
              <a:spcBef>
                <a:spcPts val="0"/>
              </a:spcBef>
              <a:buNone/>
            </a:pPr>
            <a:r>
              <a:rPr lang="en-US" sz="1400" b="1" dirty="0">
                <a:solidFill>
                  <a:schemeClr val="tx2"/>
                </a:solidFill>
                <a:cs typeface="Arial" panose="020B0604020202020204" pitchFamily="34" charset="0"/>
              </a:rPr>
              <a:t>Author:- </a:t>
            </a:r>
            <a:r>
              <a:rPr lang="en-US" sz="1400" dirty="0">
                <a:solidFill>
                  <a:schemeClr val="tx2"/>
                </a:solidFill>
                <a:cs typeface="Arial" panose="020B0604020202020204" pitchFamily="34" charset="0"/>
              </a:rPr>
              <a:t>Kent Beck, Mike Beedle, Arie Van Bennekum, Alistair Cockburn, Ward Cunningham, Martin Fowler, James Greening, Jim Highsmith, Andrew Hunt, Ron Jerries, Jon Kern, Brian Marick, Robert C. Martin, Steve Mellor, Ken Schwaber, Jeff Sutherland, Dave Thomas</a:t>
            </a:r>
          </a:p>
          <a:p>
            <a:endParaRPr lang="en-US" sz="1600" dirty="0"/>
          </a:p>
        </p:txBody>
      </p:sp>
    </p:spTree>
    <p:extLst>
      <p:ext uri="{BB962C8B-B14F-4D97-AF65-F5344CB8AC3E}">
        <p14:creationId xmlns:p14="http://schemas.microsoft.com/office/powerpoint/2010/main" val="1721495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Individual and interaction over process &amp; Tools</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a:lnSpc>
                <a:spcPct val="150000"/>
              </a:lnSpc>
              <a:spcBef>
                <a:spcPts val="0"/>
              </a:spcBef>
              <a:spcAft>
                <a:spcPts val="0"/>
              </a:spcAft>
            </a:pPr>
            <a:r>
              <a:rPr lang="en-US" sz="1400" dirty="0"/>
              <a:t>Individuals and interactions are most important </a:t>
            </a:r>
          </a:p>
          <a:p>
            <a:pPr>
              <a:lnSpc>
                <a:spcPct val="150000"/>
              </a:lnSpc>
              <a:spcBef>
                <a:spcPts val="0"/>
              </a:spcBef>
              <a:spcAft>
                <a:spcPts val="0"/>
              </a:spcAft>
            </a:pPr>
            <a:r>
              <a:rPr lang="en-US" sz="1400" dirty="0"/>
              <a:t>Processes and tools will be needed on projects </a:t>
            </a:r>
          </a:p>
          <a:p>
            <a:pPr>
              <a:lnSpc>
                <a:spcPct val="150000"/>
              </a:lnSpc>
              <a:spcBef>
                <a:spcPts val="0"/>
              </a:spcBef>
              <a:spcAft>
                <a:spcPts val="0"/>
              </a:spcAft>
            </a:pPr>
            <a:r>
              <a:rPr lang="en-US" sz="1400" dirty="0"/>
              <a:t>Projects are completed by people not processes and tools </a:t>
            </a:r>
          </a:p>
          <a:p>
            <a:pPr>
              <a:lnSpc>
                <a:spcPct val="150000"/>
              </a:lnSpc>
              <a:spcBef>
                <a:spcPts val="0"/>
              </a:spcBef>
              <a:spcAft>
                <a:spcPts val="0"/>
              </a:spcAft>
            </a:pPr>
            <a:r>
              <a:rPr lang="en-US" sz="1400" dirty="0"/>
              <a:t>Agile projects are people driven </a:t>
            </a:r>
          </a:p>
          <a:p>
            <a:pPr marL="0" indent="0">
              <a:buNone/>
            </a:pPr>
            <a:endParaRPr lang="en-US" sz="1600" dirty="0"/>
          </a:p>
        </p:txBody>
      </p:sp>
    </p:spTree>
    <p:extLst>
      <p:ext uri="{BB962C8B-B14F-4D97-AF65-F5344CB8AC3E}">
        <p14:creationId xmlns:p14="http://schemas.microsoft.com/office/powerpoint/2010/main" val="746501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Working Software over Comprehensive Documentation</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r>
              <a:rPr lang="en-US" sz="1400" dirty="0"/>
              <a:t>Agile project need to deliver value </a:t>
            </a:r>
          </a:p>
          <a:p>
            <a:r>
              <a:rPr lang="en-US" sz="1400" dirty="0"/>
              <a:t>Value is about the purpose or business need the project aims to deliver </a:t>
            </a:r>
          </a:p>
          <a:p>
            <a:r>
              <a:rPr lang="en-US" sz="1400" dirty="0"/>
              <a:t>Documentation is barely sufficient </a:t>
            </a:r>
          </a:p>
          <a:p>
            <a:r>
              <a:rPr lang="en-US" sz="1400" dirty="0"/>
              <a:t>Documentation is done just in time –as the last responsible moment </a:t>
            </a:r>
          </a:p>
          <a:p>
            <a:r>
              <a:rPr lang="en-US" sz="1400" dirty="0"/>
              <a:t>Documentation might also be just because </a:t>
            </a:r>
          </a:p>
          <a:p>
            <a:pPr lvl="1">
              <a:buFont typeface="Courier New" panose="02070309020205020404" pitchFamily="49" charset="0"/>
              <a:buChar char="o"/>
            </a:pPr>
            <a:r>
              <a:rPr lang="en-US" sz="1400" dirty="0"/>
              <a:t>Industry requirements </a:t>
            </a:r>
          </a:p>
          <a:p>
            <a:pPr lvl="1">
              <a:buFont typeface="Courier New" panose="02070309020205020404" pitchFamily="49" charset="0"/>
              <a:buChar char="o"/>
            </a:pPr>
            <a:r>
              <a:rPr lang="en-US" sz="1400" dirty="0"/>
              <a:t>Organizational requirements </a:t>
            </a:r>
          </a:p>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spTree>
    <p:extLst>
      <p:ext uri="{BB962C8B-B14F-4D97-AF65-F5344CB8AC3E}">
        <p14:creationId xmlns:p14="http://schemas.microsoft.com/office/powerpoint/2010/main" val="3381080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Customer Collaboration Over Contract negotiation</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r>
              <a:rPr lang="en-US" sz="1400" dirty="0"/>
              <a:t>Agile is flexible, accommodating, and willing to change </a:t>
            </a:r>
          </a:p>
          <a:p>
            <a:r>
              <a:rPr lang="en-US" sz="1400" dirty="0"/>
              <a:t>Contracts are often rigid and uncooperative </a:t>
            </a:r>
          </a:p>
          <a:p>
            <a:r>
              <a:rPr lang="en-US" sz="1400" dirty="0"/>
              <a:t>Agile contracts must accommodate change </a:t>
            </a:r>
          </a:p>
          <a:p>
            <a:r>
              <a:rPr lang="en-US" sz="1400" dirty="0"/>
              <a:t>There’s a difference between being right and doing the right thing </a:t>
            </a:r>
          </a:p>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spTree>
    <p:extLst>
      <p:ext uri="{BB962C8B-B14F-4D97-AF65-F5344CB8AC3E}">
        <p14:creationId xmlns:p14="http://schemas.microsoft.com/office/powerpoint/2010/main" val="1531554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Responding to change over following a plan</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r>
              <a:rPr lang="en-US" sz="1400" dirty="0"/>
              <a:t>Agile welcomes change </a:t>
            </a:r>
          </a:p>
          <a:p>
            <a:r>
              <a:rPr lang="en-US" sz="1400" dirty="0"/>
              <a:t>Predictive projects plan everything in advance </a:t>
            </a:r>
          </a:p>
          <a:p>
            <a:r>
              <a:rPr lang="en-US" sz="1400" dirty="0"/>
              <a:t>Agile projects have lots and lots of many changes</a:t>
            </a:r>
          </a:p>
          <a:p>
            <a:r>
              <a:rPr lang="en-US" sz="1400" dirty="0"/>
              <a:t>Agile projects have uncertainty up front </a:t>
            </a:r>
          </a:p>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spTree>
    <p:extLst>
      <p:ext uri="{BB962C8B-B14F-4D97-AF65-F5344CB8AC3E}">
        <p14:creationId xmlns:p14="http://schemas.microsoft.com/office/powerpoint/2010/main" val="3408867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12 Principles behind Agile Manifesto</a:t>
            </a:r>
          </a:p>
        </p:txBody>
      </p:sp>
      <p:sp>
        <p:nvSpPr>
          <p:cNvPr id="4" name="Content Placeholder 3">
            <a:extLst>
              <a:ext uri="{FF2B5EF4-FFF2-40B4-BE49-F238E27FC236}">
                <a16:creationId xmlns:a16="http://schemas.microsoft.com/office/drawing/2014/main" id="{4C5A3930-0369-4E3C-AA1F-C51F800F383F}"/>
              </a:ext>
            </a:extLst>
          </p:cNvPr>
          <p:cNvSpPr>
            <a:spLocks noGrp="1"/>
          </p:cNvSpPr>
          <p:nvPr>
            <p:ph idx="1"/>
          </p:nvPr>
        </p:nvSpPr>
        <p:spPr/>
        <p:txBody>
          <a:bodyPr/>
          <a:lstStyle/>
          <a:p>
            <a:endParaRPr lang="en-US"/>
          </a:p>
        </p:txBody>
      </p:sp>
      <p:graphicFrame>
        <p:nvGraphicFramePr>
          <p:cNvPr id="5" name="Content Placeholder 1">
            <a:extLst>
              <a:ext uri="{FF2B5EF4-FFF2-40B4-BE49-F238E27FC236}">
                <a16:creationId xmlns:a16="http://schemas.microsoft.com/office/drawing/2014/main" id="{B911D2C7-1F3F-4E97-9411-4C2B05338393}"/>
              </a:ext>
            </a:extLst>
          </p:cNvPr>
          <p:cNvGraphicFramePr>
            <a:graphicFrameLocks/>
          </p:cNvGraphicFramePr>
          <p:nvPr>
            <p:extLst>
              <p:ext uri="{D42A27DB-BD31-4B8C-83A1-F6EECF244321}">
                <p14:modId xmlns:p14="http://schemas.microsoft.com/office/powerpoint/2010/main" val="3996369915"/>
              </p:ext>
            </p:extLst>
          </p:nvPr>
        </p:nvGraphicFramePr>
        <p:xfrm>
          <a:off x="0" y="619391"/>
          <a:ext cx="9144000" cy="4533900"/>
        </p:xfrm>
        <a:graphic>
          <a:graphicData uri="http://schemas.openxmlformats.org/drawingml/2006/table">
            <a:tbl>
              <a:tblPr firstRow="1" bandRow="1">
                <a:tableStyleId>{5C22544A-7EE6-4342-B048-85BDC9FD1C3A}</a:tableStyleId>
              </a:tblPr>
              <a:tblGrid>
                <a:gridCol w="560084">
                  <a:extLst>
                    <a:ext uri="{9D8B030D-6E8A-4147-A177-3AD203B41FA5}">
                      <a16:colId xmlns:a16="http://schemas.microsoft.com/office/drawing/2014/main" val="2108416374"/>
                    </a:ext>
                  </a:extLst>
                </a:gridCol>
                <a:gridCol w="5535916">
                  <a:extLst>
                    <a:ext uri="{9D8B030D-6E8A-4147-A177-3AD203B41FA5}">
                      <a16:colId xmlns:a16="http://schemas.microsoft.com/office/drawing/2014/main" val="471855452"/>
                    </a:ext>
                  </a:extLst>
                </a:gridCol>
                <a:gridCol w="3048000">
                  <a:extLst>
                    <a:ext uri="{9D8B030D-6E8A-4147-A177-3AD203B41FA5}">
                      <a16:colId xmlns:a16="http://schemas.microsoft.com/office/drawing/2014/main" val="2629032152"/>
                    </a:ext>
                  </a:extLst>
                </a:gridCol>
              </a:tblGrid>
              <a:tr h="253930">
                <a:tc>
                  <a:txBody>
                    <a:bodyPr/>
                    <a:lstStyle/>
                    <a:p>
                      <a:r>
                        <a:rPr lang="en-US" sz="1400" dirty="0">
                          <a:latin typeface="Arial Rounded MT Bold" panose="020F0704030504030204" pitchFamily="34" charset="0"/>
                        </a:rPr>
                        <a:t>No</a:t>
                      </a:r>
                    </a:p>
                  </a:txBody>
                  <a:tcPr marL="68580" marR="68580" marT="34290" marB="34290"/>
                </a:tc>
                <a:tc>
                  <a:txBody>
                    <a:bodyPr/>
                    <a:lstStyle/>
                    <a:p>
                      <a:r>
                        <a:rPr lang="en-US" sz="1400" dirty="0">
                          <a:latin typeface="Arial Rounded MT Bold" panose="020F0704030504030204" pitchFamily="34" charset="0"/>
                        </a:rPr>
                        <a:t>Principle</a:t>
                      </a:r>
                    </a:p>
                  </a:txBody>
                  <a:tcPr marL="68580" marR="68580" marT="34290" marB="34290"/>
                </a:tc>
                <a:tc>
                  <a:txBody>
                    <a:bodyPr/>
                    <a:lstStyle/>
                    <a:p>
                      <a:r>
                        <a:rPr lang="en-US" sz="1400" dirty="0">
                          <a:latin typeface="Arial Rounded MT Bold" panose="020F0704030504030204" pitchFamily="34" charset="0"/>
                        </a:rPr>
                        <a:t>Shortened Version</a:t>
                      </a:r>
                    </a:p>
                  </a:txBody>
                  <a:tcPr marL="68580" marR="68580" marT="34290" marB="34290"/>
                </a:tc>
                <a:extLst>
                  <a:ext uri="{0D108BD9-81ED-4DB2-BD59-A6C34878D82A}">
                    <a16:rowId xmlns:a16="http://schemas.microsoft.com/office/drawing/2014/main" val="677771142"/>
                  </a:ext>
                </a:extLst>
              </a:tr>
              <a:tr h="638257">
                <a:tc>
                  <a:txBody>
                    <a:bodyPr/>
                    <a:lstStyle/>
                    <a:p>
                      <a:r>
                        <a:rPr lang="en-US" sz="1400" dirty="0">
                          <a:latin typeface="Arial Rounded MT Bold" panose="020F0704030504030204" pitchFamily="34" charset="0"/>
                        </a:rPr>
                        <a:t>1</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Our highest priority is to satisfy the customers through early and </a:t>
                      </a:r>
                    </a:p>
                    <a:p>
                      <a:r>
                        <a:rPr lang="en-US" sz="1400" b="0" i="0" u="none" strike="noStrike" kern="1200" baseline="0" dirty="0">
                          <a:solidFill>
                            <a:schemeClr val="dk1"/>
                          </a:solidFill>
                          <a:latin typeface="Arial Rounded MT Bold" panose="020F0704030504030204" pitchFamily="34" charset="0"/>
                          <a:ea typeface="+mn-ea"/>
                          <a:cs typeface="+mn-cs"/>
                        </a:rPr>
                        <a:t>continuous delivery of valuable software </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Customer Satisfaction</a:t>
                      </a:r>
                    </a:p>
                  </a:txBody>
                  <a:tcPr marL="68580" marR="68580" marT="34290" marB="34290"/>
                </a:tc>
                <a:extLst>
                  <a:ext uri="{0D108BD9-81ED-4DB2-BD59-A6C34878D82A}">
                    <a16:rowId xmlns:a16="http://schemas.microsoft.com/office/drawing/2014/main" val="2983694308"/>
                  </a:ext>
                </a:extLst>
              </a:tr>
              <a:tr h="638257">
                <a:tc>
                  <a:txBody>
                    <a:bodyPr/>
                    <a:lstStyle/>
                    <a:p>
                      <a:r>
                        <a:rPr lang="en-US" sz="1400" dirty="0">
                          <a:latin typeface="Arial Rounded MT Bold" panose="020F0704030504030204" pitchFamily="34" charset="0"/>
                        </a:rPr>
                        <a:t>2</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Welcome changing requirements, even late in development. Agile processes harness change for the customer's competitive advantage.</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Welcome Changes</a:t>
                      </a:r>
                    </a:p>
                  </a:txBody>
                  <a:tcPr marL="68580" marR="68580" marT="34290" marB="34290"/>
                </a:tc>
                <a:extLst>
                  <a:ext uri="{0D108BD9-81ED-4DB2-BD59-A6C34878D82A}">
                    <a16:rowId xmlns:a16="http://schemas.microsoft.com/office/drawing/2014/main" val="124125099"/>
                  </a:ext>
                </a:extLst>
              </a:tr>
              <a:tr h="638257">
                <a:tc>
                  <a:txBody>
                    <a:bodyPr/>
                    <a:lstStyle/>
                    <a:p>
                      <a:r>
                        <a:rPr lang="en-US" sz="1400" dirty="0">
                          <a:latin typeface="Arial Rounded MT Bold" panose="020F0704030504030204" pitchFamily="34" charset="0"/>
                        </a:rPr>
                        <a:t>3</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Deliver working software frequently, from a couple of weeks to a couple of months, with a preference to the shorter timescale.</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Deliver Frequently</a:t>
                      </a:r>
                    </a:p>
                  </a:txBody>
                  <a:tcPr marL="68580" marR="68580" marT="34290" marB="34290"/>
                </a:tc>
                <a:extLst>
                  <a:ext uri="{0D108BD9-81ED-4DB2-BD59-A6C34878D82A}">
                    <a16:rowId xmlns:a16="http://schemas.microsoft.com/office/drawing/2014/main" val="3860390772"/>
                  </a:ext>
                </a:extLst>
              </a:tr>
              <a:tr h="446093">
                <a:tc>
                  <a:txBody>
                    <a:bodyPr/>
                    <a:lstStyle/>
                    <a:p>
                      <a:r>
                        <a:rPr lang="en-US" sz="1400" dirty="0">
                          <a:latin typeface="Arial Rounded MT Bold" panose="020F0704030504030204" pitchFamily="34" charset="0"/>
                        </a:rPr>
                        <a:t>4</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Business people and developers must work together daily throughout the project.</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Work with business</a:t>
                      </a:r>
                    </a:p>
                  </a:txBody>
                  <a:tcPr marL="68580" marR="68580" marT="34290" marB="34290"/>
                </a:tc>
                <a:extLst>
                  <a:ext uri="{0D108BD9-81ED-4DB2-BD59-A6C34878D82A}">
                    <a16:rowId xmlns:a16="http://schemas.microsoft.com/office/drawing/2014/main" val="3817423245"/>
                  </a:ext>
                </a:extLst>
              </a:tr>
              <a:tr h="638257">
                <a:tc>
                  <a:txBody>
                    <a:bodyPr/>
                    <a:lstStyle/>
                    <a:p>
                      <a:r>
                        <a:rPr lang="en-US" sz="1400" dirty="0">
                          <a:latin typeface="Arial Rounded MT Bold" panose="020F0704030504030204" pitchFamily="34" charset="0"/>
                        </a:rPr>
                        <a:t>5</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Build projects around motivated individuals. Give them the environment and support they need, and trust them to get the job done</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Motivated People</a:t>
                      </a:r>
                    </a:p>
                  </a:txBody>
                  <a:tcPr marL="68580" marR="68580" marT="34290" marB="34290"/>
                </a:tc>
                <a:extLst>
                  <a:ext uri="{0D108BD9-81ED-4DB2-BD59-A6C34878D82A}">
                    <a16:rowId xmlns:a16="http://schemas.microsoft.com/office/drawing/2014/main" val="3672344486"/>
                  </a:ext>
                </a:extLst>
              </a:tr>
              <a:tr h="830420">
                <a:tc>
                  <a:txBody>
                    <a:bodyPr/>
                    <a:lstStyle/>
                    <a:p>
                      <a:r>
                        <a:rPr lang="en-US" sz="1400" dirty="0">
                          <a:latin typeface="Arial Rounded MT Bold" panose="020F0704030504030204" pitchFamily="34" charset="0"/>
                        </a:rPr>
                        <a:t>6</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The most efficient and effective method of conveying information to and within a development team is face-to-face conversation.</a:t>
                      </a:r>
                    </a:p>
                    <a:p>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Face to Face Communication</a:t>
                      </a:r>
                    </a:p>
                  </a:txBody>
                  <a:tcPr marL="68580" marR="68580" marT="34290" marB="34290"/>
                </a:tc>
                <a:extLst>
                  <a:ext uri="{0D108BD9-81ED-4DB2-BD59-A6C34878D82A}">
                    <a16:rowId xmlns:a16="http://schemas.microsoft.com/office/drawing/2014/main" val="3282233006"/>
                  </a:ext>
                </a:extLst>
              </a:tr>
            </a:tbl>
          </a:graphicData>
        </a:graphic>
      </p:graphicFrame>
    </p:spTree>
    <p:extLst>
      <p:ext uri="{BB962C8B-B14F-4D97-AF65-F5344CB8AC3E}">
        <p14:creationId xmlns:p14="http://schemas.microsoft.com/office/powerpoint/2010/main" val="1980896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12 Principles behind Agile Manifesto</a:t>
            </a:r>
          </a:p>
        </p:txBody>
      </p:sp>
      <p:sp>
        <p:nvSpPr>
          <p:cNvPr id="4" name="Content Placeholder 3">
            <a:extLst>
              <a:ext uri="{FF2B5EF4-FFF2-40B4-BE49-F238E27FC236}">
                <a16:creationId xmlns:a16="http://schemas.microsoft.com/office/drawing/2014/main" id="{4C5A3930-0369-4E3C-AA1F-C51F800F383F}"/>
              </a:ext>
            </a:extLst>
          </p:cNvPr>
          <p:cNvSpPr>
            <a:spLocks noGrp="1"/>
          </p:cNvSpPr>
          <p:nvPr>
            <p:ph idx="1"/>
          </p:nvPr>
        </p:nvSpPr>
        <p:spPr/>
        <p:txBody>
          <a:bodyPr/>
          <a:lstStyle/>
          <a:p>
            <a:endParaRPr lang="en-US"/>
          </a:p>
        </p:txBody>
      </p:sp>
      <p:graphicFrame>
        <p:nvGraphicFramePr>
          <p:cNvPr id="5" name="Content Placeholder 1">
            <a:extLst>
              <a:ext uri="{FF2B5EF4-FFF2-40B4-BE49-F238E27FC236}">
                <a16:creationId xmlns:a16="http://schemas.microsoft.com/office/drawing/2014/main" id="{1C337280-017C-489F-B202-529639C6505B}"/>
              </a:ext>
            </a:extLst>
          </p:cNvPr>
          <p:cNvGraphicFramePr>
            <a:graphicFrameLocks/>
          </p:cNvGraphicFramePr>
          <p:nvPr>
            <p:extLst>
              <p:ext uri="{D42A27DB-BD31-4B8C-83A1-F6EECF244321}">
                <p14:modId xmlns:p14="http://schemas.microsoft.com/office/powerpoint/2010/main" val="2425470080"/>
              </p:ext>
            </p:extLst>
          </p:nvPr>
        </p:nvGraphicFramePr>
        <p:xfrm>
          <a:off x="0" y="672029"/>
          <a:ext cx="9144000" cy="4471472"/>
        </p:xfrm>
        <a:graphic>
          <a:graphicData uri="http://schemas.openxmlformats.org/drawingml/2006/table">
            <a:tbl>
              <a:tblPr firstRow="1" bandRow="1">
                <a:tableStyleId>{5C22544A-7EE6-4342-B048-85BDC9FD1C3A}</a:tableStyleId>
              </a:tblPr>
              <a:tblGrid>
                <a:gridCol w="560085">
                  <a:extLst>
                    <a:ext uri="{9D8B030D-6E8A-4147-A177-3AD203B41FA5}">
                      <a16:colId xmlns:a16="http://schemas.microsoft.com/office/drawing/2014/main" val="2108416374"/>
                    </a:ext>
                  </a:extLst>
                </a:gridCol>
                <a:gridCol w="5535915">
                  <a:extLst>
                    <a:ext uri="{9D8B030D-6E8A-4147-A177-3AD203B41FA5}">
                      <a16:colId xmlns:a16="http://schemas.microsoft.com/office/drawing/2014/main" val="471855452"/>
                    </a:ext>
                  </a:extLst>
                </a:gridCol>
                <a:gridCol w="3048000">
                  <a:extLst>
                    <a:ext uri="{9D8B030D-6E8A-4147-A177-3AD203B41FA5}">
                      <a16:colId xmlns:a16="http://schemas.microsoft.com/office/drawing/2014/main" val="2629032152"/>
                    </a:ext>
                  </a:extLst>
                </a:gridCol>
              </a:tblGrid>
              <a:tr h="363614">
                <a:tc>
                  <a:txBody>
                    <a:bodyPr/>
                    <a:lstStyle/>
                    <a:p>
                      <a:r>
                        <a:rPr lang="en-US" sz="1400" dirty="0">
                          <a:latin typeface="Arial Rounded MT Bold" panose="020F0704030504030204" pitchFamily="34" charset="0"/>
                        </a:rPr>
                        <a:t>No</a:t>
                      </a:r>
                    </a:p>
                  </a:txBody>
                  <a:tcPr marL="68580" marR="68580" marT="34290" marB="34290"/>
                </a:tc>
                <a:tc>
                  <a:txBody>
                    <a:bodyPr/>
                    <a:lstStyle/>
                    <a:p>
                      <a:r>
                        <a:rPr lang="en-US" sz="1400" dirty="0">
                          <a:latin typeface="Arial Rounded MT Bold" panose="020F0704030504030204" pitchFamily="34" charset="0"/>
                        </a:rPr>
                        <a:t>Principle</a:t>
                      </a:r>
                    </a:p>
                  </a:txBody>
                  <a:tcPr marL="68580" marR="68580" marT="34290" marB="34290"/>
                </a:tc>
                <a:tc>
                  <a:txBody>
                    <a:bodyPr/>
                    <a:lstStyle/>
                    <a:p>
                      <a:r>
                        <a:rPr lang="en-US" sz="1400" dirty="0">
                          <a:latin typeface="Arial Rounded MT Bold" panose="020F0704030504030204" pitchFamily="34" charset="0"/>
                        </a:rPr>
                        <a:t>Shortened Version</a:t>
                      </a:r>
                    </a:p>
                  </a:txBody>
                  <a:tcPr marL="68580" marR="68580" marT="34290" marB="34290"/>
                </a:tc>
                <a:extLst>
                  <a:ext uri="{0D108BD9-81ED-4DB2-BD59-A6C34878D82A}">
                    <a16:rowId xmlns:a16="http://schemas.microsoft.com/office/drawing/2014/main" val="677771142"/>
                  </a:ext>
                </a:extLst>
              </a:tr>
              <a:tr h="363614">
                <a:tc>
                  <a:txBody>
                    <a:bodyPr/>
                    <a:lstStyle/>
                    <a:p>
                      <a:r>
                        <a:rPr lang="en-US" sz="1400" dirty="0">
                          <a:latin typeface="Arial Rounded MT Bold" panose="020F0704030504030204" pitchFamily="34" charset="0"/>
                        </a:rPr>
                        <a:t>7</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Working software is the primary measure of progress.</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Measure Software Done</a:t>
                      </a:r>
                    </a:p>
                  </a:txBody>
                  <a:tcPr marL="68580" marR="68580" marT="34290" marB="34290"/>
                </a:tc>
                <a:extLst>
                  <a:ext uri="{0D108BD9-81ED-4DB2-BD59-A6C34878D82A}">
                    <a16:rowId xmlns:a16="http://schemas.microsoft.com/office/drawing/2014/main" val="2983694308"/>
                  </a:ext>
                </a:extLst>
              </a:tr>
              <a:tr h="913949">
                <a:tc>
                  <a:txBody>
                    <a:bodyPr/>
                    <a:lstStyle/>
                    <a:p>
                      <a:r>
                        <a:rPr lang="en-US" sz="1400" dirty="0">
                          <a:latin typeface="Arial Rounded MT Bold" panose="020F0704030504030204" pitchFamily="34" charset="0"/>
                        </a:rPr>
                        <a:t>8</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Agile processes promote sustainable development. The sponsors, developers, and users should be able to maintain a constant pace indefinitely.</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Maintain Sustainable Pace</a:t>
                      </a:r>
                    </a:p>
                  </a:txBody>
                  <a:tcPr marL="68580" marR="68580" marT="34290" marB="34290"/>
                </a:tc>
                <a:extLst>
                  <a:ext uri="{0D108BD9-81ED-4DB2-BD59-A6C34878D82A}">
                    <a16:rowId xmlns:a16="http://schemas.microsoft.com/office/drawing/2014/main" val="124125099"/>
                  </a:ext>
                </a:extLst>
              </a:tr>
              <a:tr h="638782">
                <a:tc>
                  <a:txBody>
                    <a:bodyPr/>
                    <a:lstStyle/>
                    <a:p>
                      <a:r>
                        <a:rPr lang="en-US" sz="1400" dirty="0">
                          <a:latin typeface="Arial Rounded MT Bold" panose="020F0704030504030204" pitchFamily="34" charset="0"/>
                        </a:rPr>
                        <a:t>9</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Continuous attention to technical excellence and good design enhances agility.</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Maintain Design</a:t>
                      </a:r>
                    </a:p>
                  </a:txBody>
                  <a:tcPr marL="68580" marR="68580" marT="34290" marB="34290"/>
                </a:tc>
                <a:extLst>
                  <a:ext uri="{0D108BD9-81ED-4DB2-BD59-A6C34878D82A}">
                    <a16:rowId xmlns:a16="http://schemas.microsoft.com/office/drawing/2014/main" val="3860390772"/>
                  </a:ext>
                </a:extLst>
              </a:tr>
              <a:tr h="638782">
                <a:tc>
                  <a:txBody>
                    <a:bodyPr/>
                    <a:lstStyle/>
                    <a:p>
                      <a:r>
                        <a:rPr lang="en-US" sz="1400" dirty="0">
                          <a:latin typeface="Arial Rounded MT Bold" panose="020F0704030504030204" pitchFamily="34" charset="0"/>
                        </a:rPr>
                        <a:t>10</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Simplicity –the art of maximizing the amount of work not done is essential</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Keep it Simple</a:t>
                      </a:r>
                    </a:p>
                  </a:txBody>
                  <a:tcPr marL="68580" marR="68580" marT="34290" marB="34290"/>
                </a:tc>
                <a:extLst>
                  <a:ext uri="{0D108BD9-81ED-4DB2-BD59-A6C34878D82A}">
                    <a16:rowId xmlns:a16="http://schemas.microsoft.com/office/drawing/2014/main" val="3817423245"/>
                  </a:ext>
                </a:extLst>
              </a:tr>
              <a:tr h="638782">
                <a:tc>
                  <a:txBody>
                    <a:bodyPr/>
                    <a:lstStyle/>
                    <a:p>
                      <a:r>
                        <a:rPr lang="en-US" sz="1400" dirty="0">
                          <a:latin typeface="Arial Rounded MT Bold" panose="020F0704030504030204" pitchFamily="34" charset="0"/>
                        </a:rPr>
                        <a:t>11</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The best architectures, requirements, and designs emerge from self-organizing teams.</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Team creates Architecture</a:t>
                      </a:r>
                    </a:p>
                  </a:txBody>
                  <a:tcPr marL="68580" marR="68580" marT="34290" marB="34290"/>
                </a:tc>
                <a:extLst>
                  <a:ext uri="{0D108BD9-81ED-4DB2-BD59-A6C34878D82A}">
                    <a16:rowId xmlns:a16="http://schemas.microsoft.com/office/drawing/2014/main" val="3672344486"/>
                  </a:ext>
                </a:extLst>
              </a:tr>
              <a:tr h="913949">
                <a:tc>
                  <a:txBody>
                    <a:bodyPr/>
                    <a:lstStyle/>
                    <a:p>
                      <a:r>
                        <a:rPr lang="en-US" sz="1400" dirty="0">
                          <a:latin typeface="Arial Rounded MT Bold" panose="020F0704030504030204" pitchFamily="34" charset="0"/>
                        </a:rPr>
                        <a:t>12</a:t>
                      </a:r>
                    </a:p>
                  </a:txBody>
                  <a:tcPr marL="68580" marR="68580" marT="34290" marB="34290"/>
                </a:tc>
                <a:tc>
                  <a:txBody>
                    <a:bodyPr/>
                    <a:lstStyle/>
                    <a:p>
                      <a:r>
                        <a:rPr lang="en-US" sz="1400" b="0" i="0" u="none" strike="noStrike" kern="1200" baseline="0" dirty="0">
                          <a:solidFill>
                            <a:schemeClr val="dk1"/>
                          </a:solidFill>
                          <a:latin typeface="Arial Rounded MT Bold" panose="020F0704030504030204" pitchFamily="34" charset="0"/>
                          <a:ea typeface="+mn-ea"/>
                          <a:cs typeface="+mn-cs"/>
                        </a:rPr>
                        <a:t>At regular intervals, the team reflects on how to become more effective, then tunes and adjusts its behavior accordingly.</a:t>
                      </a:r>
                      <a:endParaRPr lang="en-US" sz="1400" dirty="0">
                        <a:latin typeface="Arial Rounded MT Bold" panose="020F0704030504030204" pitchFamily="34" charset="0"/>
                      </a:endParaRPr>
                    </a:p>
                  </a:txBody>
                  <a:tcPr marL="68580" marR="68580" marT="34290" marB="34290"/>
                </a:tc>
                <a:tc>
                  <a:txBody>
                    <a:bodyPr/>
                    <a:lstStyle/>
                    <a:p>
                      <a:r>
                        <a:rPr lang="en-US" sz="1400" dirty="0">
                          <a:latin typeface="Arial Rounded MT Bold" panose="020F0704030504030204" pitchFamily="34" charset="0"/>
                        </a:rPr>
                        <a:t>Reflect and Adjust</a:t>
                      </a:r>
                    </a:p>
                  </a:txBody>
                  <a:tcPr marL="68580" marR="68580" marT="34290" marB="34290"/>
                </a:tc>
                <a:extLst>
                  <a:ext uri="{0D108BD9-81ED-4DB2-BD59-A6C34878D82A}">
                    <a16:rowId xmlns:a16="http://schemas.microsoft.com/office/drawing/2014/main" val="3282233006"/>
                  </a:ext>
                </a:extLst>
              </a:tr>
            </a:tbl>
          </a:graphicData>
        </a:graphic>
      </p:graphicFrame>
    </p:spTree>
    <p:extLst>
      <p:ext uri="{BB962C8B-B14F-4D97-AF65-F5344CB8AC3E}">
        <p14:creationId xmlns:p14="http://schemas.microsoft.com/office/powerpoint/2010/main" val="240135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32428" y="1069380"/>
            <a:ext cx="8585776" cy="992981"/>
          </a:xfrm>
        </p:spPr>
        <p:txBody>
          <a:bodyPr/>
          <a:lstStyle/>
          <a:p>
            <a:r>
              <a:rPr lang="en-US" sz="3600" dirty="0"/>
              <a:t>Lesson 1</a:t>
            </a:r>
            <a:br>
              <a:rPr lang="en-US" sz="3600" dirty="0"/>
            </a:br>
            <a:r>
              <a:rPr lang="en-US" sz="3600" dirty="0"/>
              <a:t>Introducing the Scaled Agile Framework</a:t>
            </a:r>
            <a:endParaRPr lang="en-US" altLang="en-US" sz="3600" dirty="0"/>
          </a:p>
        </p:txBody>
      </p:sp>
      <p:sp>
        <p:nvSpPr>
          <p:cNvPr id="2" name="TextBox 1"/>
          <p:cNvSpPr txBox="1"/>
          <p:nvPr/>
        </p:nvSpPr>
        <p:spPr>
          <a:xfrm>
            <a:off x="4122044" y="2403884"/>
            <a:ext cx="561975" cy="246221"/>
          </a:xfrm>
          <a:prstGeom prst="rect">
            <a:avLst/>
          </a:prstGeom>
          <a:noFill/>
        </p:spPr>
        <p:txBody>
          <a:bodyPr wrap="square" rtlCol="0">
            <a:spAutoFit/>
          </a:bodyPr>
          <a:lstStyle/>
          <a:p>
            <a:pPr algn="r"/>
            <a:r>
              <a:rPr lang="en-US" sz="1000" dirty="0">
                <a:solidFill>
                  <a:schemeClr val="bg1">
                    <a:lumMod val="95000"/>
                  </a:schemeClr>
                </a:solidFill>
              </a:rPr>
              <a:t>V4.5.0</a:t>
            </a:r>
          </a:p>
        </p:txBody>
      </p:sp>
    </p:spTree>
    <p:extLst>
      <p:ext uri="{BB962C8B-B14F-4D97-AF65-F5344CB8AC3E}">
        <p14:creationId xmlns:p14="http://schemas.microsoft.com/office/powerpoint/2010/main" val="33195721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House of Lean in Nutshell</a:t>
            </a:r>
          </a:p>
        </p:txBody>
      </p:sp>
      <p:pic>
        <p:nvPicPr>
          <p:cNvPr id="19" name="Picture 18"/>
          <p:cNvPicPr>
            <a:picLocks noChangeAspect="1"/>
          </p:cNvPicPr>
          <p:nvPr/>
        </p:nvPicPr>
        <p:blipFill>
          <a:blip r:embed="rId3"/>
          <a:stretch>
            <a:fillRect/>
          </a:stretch>
        </p:blipFill>
        <p:spPr>
          <a:xfrm>
            <a:off x="457202" y="662553"/>
            <a:ext cx="8328660" cy="4157435"/>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2742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Leadership foundation</a:t>
            </a:r>
          </a:p>
        </p:txBody>
      </p:sp>
      <p:sp>
        <p:nvSpPr>
          <p:cNvPr id="5" name="TextBox 4"/>
          <p:cNvSpPr txBox="1"/>
          <p:nvPr/>
        </p:nvSpPr>
        <p:spPr>
          <a:xfrm>
            <a:off x="457201" y="3826745"/>
            <a:ext cx="4724621" cy="900311"/>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900"/>
              </a:spcAft>
              <a:buClrTx/>
              <a:buSzTx/>
              <a:buFontTx/>
              <a:buNone/>
              <a:tabLst/>
              <a:defRPr/>
            </a:pPr>
            <a:r>
              <a:rPr kumimoji="0" lang="en-US" sz="1400" b="0" i="1" u="none" strike="noStrike" kern="1200" cap="none" spc="0" normalizeH="0" baseline="0" noProof="0" dirty="0">
                <a:ln>
                  <a:noFill/>
                </a:ln>
                <a:solidFill>
                  <a:srgbClr val="E05E0D"/>
                </a:solidFill>
                <a:effectLst/>
                <a:uLnTx/>
                <a:uFillTx/>
                <a:latin typeface="Arial"/>
                <a:ea typeface="+mn-ea"/>
                <a:cs typeface="Arial"/>
              </a:rPr>
              <a:t>People are already doing their best; the problems are with the system. Only management can change the system.</a:t>
            </a:r>
          </a:p>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E05E0D"/>
                </a:solidFill>
                <a:effectLst/>
                <a:uLnTx/>
                <a:uFillTx/>
                <a:latin typeface="Arial"/>
                <a:ea typeface="+mn-ea"/>
                <a:cs typeface="Arial"/>
              </a:rPr>
              <a:t>—W. Edwards Deming</a:t>
            </a:r>
          </a:p>
        </p:txBody>
      </p:sp>
      <p:sp>
        <p:nvSpPr>
          <p:cNvPr id="32" name="Rounded Rectangle 31"/>
          <p:cNvSpPr/>
          <p:nvPr/>
        </p:nvSpPr>
        <p:spPr bwMode="auto">
          <a:xfrm>
            <a:off x="667893" y="1686002"/>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900" b="0" i="1" u="none" strike="noStrike" kern="1200" cap="none" spc="0" normalizeH="0" baseline="0" noProof="0" dirty="0">
              <a:ln>
                <a:noFill/>
              </a:ln>
              <a:solidFill>
                <a:srgbClr val="565656"/>
              </a:solidFill>
              <a:effectLst/>
              <a:uLnTx/>
              <a:uFillTx/>
              <a:latin typeface="Arial"/>
              <a:ea typeface="+mn-ea"/>
              <a:cs typeface="Arial"/>
            </a:endParaRPr>
          </a:p>
        </p:txBody>
      </p:sp>
      <p:sp>
        <p:nvSpPr>
          <p:cNvPr id="33" name="Rounded Rectangle 32"/>
          <p:cNvSpPr/>
          <p:nvPr/>
        </p:nvSpPr>
        <p:spPr bwMode="auto">
          <a:xfrm>
            <a:off x="1250130" y="1686002"/>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900" b="0" i="1" u="none" strike="noStrike" kern="1200" cap="none" spc="0" normalizeH="0" baseline="0" noProof="0" dirty="0">
              <a:ln>
                <a:noFill/>
              </a:ln>
              <a:solidFill>
                <a:srgbClr val="565656"/>
              </a:solidFill>
              <a:effectLst/>
              <a:uLnTx/>
              <a:uFillTx/>
              <a:latin typeface="Arial"/>
              <a:ea typeface="+mn-ea"/>
              <a:cs typeface="Arial"/>
            </a:endParaRPr>
          </a:p>
        </p:txBody>
      </p:sp>
      <p:sp>
        <p:nvSpPr>
          <p:cNvPr id="34" name="Rounded Rectangle 33"/>
          <p:cNvSpPr/>
          <p:nvPr/>
        </p:nvSpPr>
        <p:spPr bwMode="auto">
          <a:xfrm>
            <a:off x="1832367" y="1686002"/>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900" b="0" i="1" u="none" strike="noStrike" kern="1200" cap="none" spc="0" normalizeH="0" baseline="0" noProof="0" dirty="0">
              <a:ln>
                <a:noFill/>
              </a:ln>
              <a:solidFill>
                <a:srgbClr val="565656"/>
              </a:solidFill>
              <a:effectLst/>
              <a:uLnTx/>
              <a:uFillTx/>
              <a:latin typeface="Arial"/>
              <a:ea typeface="+mn-ea"/>
              <a:cs typeface="Arial"/>
            </a:endParaRPr>
          </a:p>
        </p:txBody>
      </p:sp>
      <p:sp>
        <p:nvSpPr>
          <p:cNvPr id="35" name="Rounded Rectangle 34"/>
          <p:cNvSpPr/>
          <p:nvPr/>
        </p:nvSpPr>
        <p:spPr bwMode="auto">
          <a:xfrm>
            <a:off x="2414604" y="1686002"/>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900" b="0" i="1" u="none" strike="noStrike" kern="1200" cap="none" spc="0" normalizeH="0" baseline="0" noProof="0" dirty="0">
              <a:ln>
                <a:noFill/>
              </a:ln>
              <a:solidFill>
                <a:srgbClr val="565656"/>
              </a:solidFill>
              <a:effectLst/>
              <a:uLnTx/>
              <a:uFillTx/>
              <a:latin typeface="Arial"/>
              <a:ea typeface="+mn-ea"/>
              <a:cs typeface="Arial"/>
            </a:endParaRPr>
          </a:p>
        </p:txBody>
      </p:sp>
      <p:sp>
        <p:nvSpPr>
          <p:cNvPr id="36" name="TextBox 35"/>
          <p:cNvSpPr txBox="1"/>
          <p:nvPr/>
        </p:nvSpPr>
        <p:spPr>
          <a:xfrm rot="16200000">
            <a:off x="191897" y="2245478"/>
            <a:ext cx="144462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65656"/>
                </a:solidFill>
                <a:effectLst/>
                <a:uLnTx/>
                <a:uFillTx/>
                <a:latin typeface="Arial"/>
                <a:ea typeface="+mn-ea"/>
                <a:cs typeface="Arial"/>
              </a:rPr>
              <a:t>Respect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65656"/>
                </a:solidFill>
                <a:effectLst/>
                <a:uLnTx/>
                <a:uFillTx/>
                <a:latin typeface="Arial"/>
                <a:ea typeface="+mn-ea"/>
                <a:cs typeface="Arial"/>
              </a:rPr>
              <a:t>people and culture</a:t>
            </a:r>
          </a:p>
        </p:txBody>
      </p:sp>
      <p:sp>
        <p:nvSpPr>
          <p:cNvPr id="37" name="TextBox 36"/>
          <p:cNvSpPr txBox="1"/>
          <p:nvPr/>
        </p:nvSpPr>
        <p:spPr>
          <a:xfrm rot="16200000">
            <a:off x="1242209" y="2337811"/>
            <a:ext cx="50847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65656"/>
                </a:solidFill>
                <a:effectLst/>
                <a:uLnTx/>
                <a:uFillTx/>
                <a:latin typeface="Arial"/>
                <a:ea typeface="+mn-ea"/>
                <a:cs typeface="Arial"/>
              </a:rPr>
              <a:t>Flow</a:t>
            </a:r>
          </a:p>
        </p:txBody>
      </p:sp>
      <p:sp>
        <p:nvSpPr>
          <p:cNvPr id="38" name="TextBox 37"/>
          <p:cNvSpPr txBox="1"/>
          <p:nvPr/>
        </p:nvSpPr>
        <p:spPr>
          <a:xfrm rot="16200000">
            <a:off x="1632888" y="2337811"/>
            <a:ext cx="89159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65656"/>
                </a:solidFill>
                <a:effectLst/>
                <a:uLnTx/>
                <a:uFillTx/>
                <a:latin typeface="Arial"/>
                <a:ea typeface="+mn-ea"/>
                <a:cs typeface="Arial"/>
              </a:rPr>
              <a:t>Innovation</a:t>
            </a:r>
          </a:p>
        </p:txBody>
      </p:sp>
      <p:sp>
        <p:nvSpPr>
          <p:cNvPr id="39" name="TextBox 38"/>
          <p:cNvSpPr txBox="1"/>
          <p:nvPr/>
        </p:nvSpPr>
        <p:spPr>
          <a:xfrm rot="16200000">
            <a:off x="2125359" y="2245478"/>
            <a:ext cx="107112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65656"/>
                </a:solidFill>
                <a:effectLst/>
                <a:uLnTx/>
                <a:uFillTx/>
                <a:latin typeface="Arial"/>
                <a:ea typeface="+mn-ea"/>
                <a:cs typeface="Arial"/>
              </a:rPr>
              <a:t>Relentless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65656"/>
                </a:solidFill>
                <a:effectLst/>
                <a:uLnTx/>
                <a:uFillTx/>
                <a:latin typeface="Arial"/>
                <a:ea typeface="+mn-ea"/>
                <a:cs typeface="Arial"/>
              </a:rPr>
              <a:t>improvement</a:t>
            </a:r>
          </a:p>
        </p:txBody>
      </p:sp>
      <p:sp>
        <p:nvSpPr>
          <p:cNvPr id="40" name="Trapezoid 39"/>
          <p:cNvSpPr/>
          <p:nvPr/>
        </p:nvSpPr>
        <p:spPr bwMode="auto">
          <a:xfrm>
            <a:off x="457201" y="1326993"/>
            <a:ext cx="2714360" cy="411470"/>
          </a:xfrm>
          <a:prstGeom prst="trapezoid">
            <a:avLst>
              <a:gd name="adj" fmla="val 93424"/>
            </a:avLst>
          </a:prstGeom>
          <a:solidFill>
            <a:schemeClr val="tx2">
              <a:lumMod val="50000"/>
              <a:lumOff val="50000"/>
            </a:scheme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r>
              <a:rPr kumimoji="0" lang="en-US" sz="900" b="0" i="1" u="none" strike="noStrike" kern="1200" cap="none" spc="0" normalizeH="0" baseline="0" noProof="0" dirty="0">
                <a:ln>
                  <a:noFill/>
                </a:ln>
                <a:solidFill>
                  <a:srgbClr val="565656"/>
                </a:solidFill>
                <a:effectLst/>
                <a:uLnTx/>
                <a:uFillTx/>
                <a:latin typeface="Arial"/>
                <a:ea typeface="+mn-ea"/>
                <a:cs typeface="Arial"/>
              </a:rPr>
              <a:t>   </a:t>
            </a:r>
          </a:p>
        </p:txBody>
      </p:sp>
      <p:sp>
        <p:nvSpPr>
          <p:cNvPr id="41" name="TextBox 40"/>
          <p:cNvSpPr txBox="1"/>
          <p:nvPr/>
        </p:nvSpPr>
        <p:spPr>
          <a:xfrm>
            <a:off x="1255247" y="1326464"/>
            <a:ext cx="10088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a:ea typeface="+mn-ea"/>
                <a:cs typeface="Arial"/>
              </a:rPr>
              <a:t>VALUE</a:t>
            </a:r>
          </a:p>
        </p:txBody>
      </p:sp>
      <p:sp>
        <p:nvSpPr>
          <p:cNvPr id="30" name="Rounded Rectangle 29"/>
          <p:cNvSpPr/>
          <p:nvPr/>
        </p:nvSpPr>
        <p:spPr bwMode="auto">
          <a:xfrm rot="5400000">
            <a:off x="1582456" y="2177620"/>
            <a:ext cx="463850" cy="2483379"/>
          </a:xfrm>
          <a:prstGeom prst="roundRect">
            <a:avLst>
              <a:gd name="adj" fmla="val 4561"/>
            </a:avLst>
          </a:prstGeom>
          <a:solidFill>
            <a:schemeClr val="accent3"/>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900" b="0" i="1" u="none" strike="noStrike" kern="1200" cap="none" spc="0" normalizeH="0" baseline="0" noProof="0" dirty="0">
              <a:ln>
                <a:noFill/>
              </a:ln>
              <a:solidFill>
                <a:srgbClr val="565656"/>
              </a:solidFill>
              <a:effectLst/>
              <a:uLnTx/>
              <a:uFillTx/>
              <a:latin typeface="Arial"/>
              <a:ea typeface="+mn-ea"/>
              <a:cs typeface="Arial"/>
            </a:endParaRPr>
          </a:p>
        </p:txBody>
      </p:sp>
      <p:sp>
        <p:nvSpPr>
          <p:cNvPr id="31" name="TextBox 30"/>
          <p:cNvSpPr txBox="1"/>
          <p:nvPr/>
        </p:nvSpPr>
        <p:spPr>
          <a:xfrm>
            <a:off x="566437" y="3214970"/>
            <a:ext cx="2474373" cy="400110"/>
          </a:xfrm>
          <a:prstGeom prst="rect">
            <a:avLst/>
          </a:prstGeom>
          <a:solidFill>
            <a:schemeClr val="bg1">
              <a:alpha val="0"/>
            </a:schemeClr>
          </a:solidFill>
          <a:ln>
            <a:solidFill>
              <a:schemeClr val="bg1">
                <a:alpha val="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064"/>
                </a:solidFill>
                <a:effectLst/>
                <a:uLnTx/>
                <a:uFillTx/>
                <a:latin typeface="Arial"/>
                <a:ea typeface="+mn-ea"/>
                <a:cs typeface="Arial"/>
              </a:rPr>
              <a:t>LEADERSHIP</a:t>
            </a:r>
          </a:p>
        </p:txBody>
      </p:sp>
      <p:pic>
        <p:nvPicPr>
          <p:cNvPr id="3" name="Picture 2">
            <a:extLst>
              <a:ext uri="{FF2B5EF4-FFF2-40B4-BE49-F238E27FC236}">
                <a16:creationId xmlns:a16="http://schemas.microsoft.com/office/drawing/2014/main" id="{4F858B37-47A1-466B-9C89-2D1674623DA0}"/>
              </a:ext>
            </a:extLst>
          </p:cNvPr>
          <p:cNvPicPr>
            <a:picLocks noChangeAspect="1"/>
          </p:cNvPicPr>
          <p:nvPr/>
        </p:nvPicPr>
        <p:blipFill>
          <a:blip r:embed="rId3"/>
          <a:stretch>
            <a:fillRect/>
          </a:stretch>
        </p:blipFill>
        <p:spPr>
          <a:xfrm>
            <a:off x="5100824" y="1282396"/>
            <a:ext cx="3481300" cy="2505984"/>
          </a:xfrm>
          <a:prstGeom prst="rect">
            <a:avLst/>
          </a:prstGeom>
        </p:spPr>
      </p:pic>
      <p:pic>
        <p:nvPicPr>
          <p:cNvPr id="4" name="Picture 3">
            <a:extLst>
              <a:ext uri="{FF2B5EF4-FFF2-40B4-BE49-F238E27FC236}">
                <a16:creationId xmlns:a16="http://schemas.microsoft.com/office/drawing/2014/main" id="{EE9AABC1-E519-46B1-83BB-234A51B9A3A4}"/>
              </a:ext>
            </a:extLst>
          </p:cNvPr>
          <p:cNvPicPr>
            <a:picLocks noChangeAspect="1"/>
          </p:cNvPicPr>
          <p:nvPr/>
        </p:nvPicPr>
        <p:blipFill>
          <a:blip r:embed="rId4"/>
          <a:stretch>
            <a:fillRect/>
          </a:stretch>
        </p:blipFill>
        <p:spPr>
          <a:xfrm>
            <a:off x="5045739" y="913444"/>
            <a:ext cx="3624536" cy="379969"/>
          </a:xfrm>
          <a:prstGeom prst="rect">
            <a:avLst/>
          </a:prstGeom>
        </p:spPr>
      </p:pic>
    </p:spTree>
    <p:extLst>
      <p:ext uri="{BB962C8B-B14F-4D97-AF65-F5344CB8AC3E}">
        <p14:creationId xmlns:p14="http://schemas.microsoft.com/office/powerpoint/2010/main" val="3304100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Agile Turns development Upside-down</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pic>
        <p:nvPicPr>
          <p:cNvPr id="4" name="Picture 3">
            <a:extLst>
              <a:ext uri="{FF2B5EF4-FFF2-40B4-BE49-F238E27FC236}">
                <a16:creationId xmlns:a16="http://schemas.microsoft.com/office/drawing/2014/main" id="{54243DEC-A0F4-48F2-AE70-BB26C4A770D1}"/>
              </a:ext>
            </a:extLst>
          </p:cNvPr>
          <p:cNvPicPr>
            <a:picLocks noChangeAspect="1"/>
          </p:cNvPicPr>
          <p:nvPr/>
        </p:nvPicPr>
        <p:blipFill>
          <a:blip r:embed="rId2"/>
          <a:stretch>
            <a:fillRect/>
          </a:stretch>
        </p:blipFill>
        <p:spPr>
          <a:xfrm>
            <a:off x="695967" y="749148"/>
            <a:ext cx="7740238" cy="3667572"/>
          </a:xfrm>
          <a:prstGeom prst="rect">
            <a:avLst/>
          </a:prstGeom>
        </p:spPr>
      </p:pic>
      <p:sp>
        <p:nvSpPr>
          <p:cNvPr id="5" name="Rectangle 4">
            <a:extLst>
              <a:ext uri="{FF2B5EF4-FFF2-40B4-BE49-F238E27FC236}">
                <a16:creationId xmlns:a16="http://schemas.microsoft.com/office/drawing/2014/main" id="{30EB3D27-9001-4CF3-BC85-21E359311E7B}"/>
              </a:ext>
            </a:extLst>
          </p:cNvPr>
          <p:cNvSpPr/>
          <p:nvPr/>
        </p:nvSpPr>
        <p:spPr>
          <a:xfrm>
            <a:off x="841008" y="4472186"/>
            <a:ext cx="3737946" cy="307777"/>
          </a:xfrm>
          <a:prstGeom prst="rect">
            <a:avLst/>
          </a:prstGeom>
        </p:spPr>
        <p:txBody>
          <a:bodyPr wrap="none">
            <a:spAutoFit/>
          </a:bodyPr>
          <a:lstStyle/>
          <a:p>
            <a:r>
              <a:rPr lang="en-US" sz="1400" dirty="0">
                <a:solidFill>
                  <a:schemeClr val="tx2"/>
                </a:solidFill>
              </a:rPr>
              <a:t>Note: Difference between Waterfall and Agile</a:t>
            </a:r>
          </a:p>
        </p:txBody>
      </p:sp>
    </p:spTree>
    <p:extLst>
      <p:ext uri="{BB962C8B-B14F-4D97-AF65-F5344CB8AC3E}">
        <p14:creationId xmlns:p14="http://schemas.microsoft.com/office/powerpoint/2010/main" val="925312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772510" y="927730"/>
            <a:ext cx="7796049" cy="3699474"/>
          </a:xfrm>
          <a:prstGeom prst="rect">
            <a:avLst/>
          </a:prstGeom>
        </p:spPr>
        <p:txBody>
          <a:bodyPr wrap="square">
            <a:spAutoFit/>
          </a:bodyPr>
          <a:lstStyle/>
          <a:p>
            <a:pPr algn="ctr">
              <a:lnSpc>
                <a:spcPct val="120000"/>
              </a:lnSpc>
              <a:spcBef>
                <a:spcPts val="300"/>
              </a:spcBef>
              <a:spcAft>
                <a:spcPts val="300"/>
              </a:spcAft>
            </a:pPr>
            <a:r>
              <a:rPr lang="en-US" dirty="0">
                <a:solidFill>
                  <a:srgbClr val="323232"/>
                </a:solidFill>
                <a:latin typeface="Arial"/>
                <a:cs typeface="Arial"/>
              </a:rPr>
              <a:t>#1 - Take an economic view</a:t>
            </a:r>
          </a:p>
          <a:p>
            <a:pPr algn="ctr">
              <a:lnSpc>
                <a:spcPct val="120000"/>
              </a:lnSpc>
              <a:spcBef>
                <a:spcPts val="300"/>
              </a:spcBef>
              <a:spcAft>
                <a:spcPts val="300"/>
              </a:spcAft>
            </a:pPr>
            <a:r>
              <a:rPr lang="en-US" dirty="0">
                <a:solidFill>
                  <a:srgbClr val="323232"/>
                </a:solidFill>
                <a:latin typeface="Arial"/>
                <a:cs typeface="Arial"/>
              </a:rPr>
              <a:t>#2 - Apply systems thinking</a:t>
            </a:r>
          </a:p>
          <a:p>
            <a:pPr algn="ctr">
              <a:lnSpc>
                <a:spcPct val="120000"/>
              </a:lnSpc>
              <a:spcBef>
                <a:spcPts val="300"/>
              </a:spcBef>
              <a:spcAft>
                <a:spcPts val="300"/>
              </a:spcAft>
            </a:pPr>
            <a:r>
              <a:rPr lang="en-US" dirty="0">
                <a:solidFill>
                  <a:srgbClr val="323232"/>
                </a:solidFill>
                <a:latin typeface="Arial"/>
                <a:cs typeface="Arial"/>
              </a:rPr>
              <a:t>#3 - Assume variability; preserve options</a:t>
            </a:r>
          </a:p>
          <a:p>
            <a:pPr algn="ctr">
              <a:lnSpc>
                <a:spcPct val="120000"/>
              </a:lnSpc>
              <a:spcBef>
                <a:spcPts val="300"/>
              </a:spcBef>
              <a:spcAft>
                <a:spcPts val="300"/>
              </a:spcAft>
            </a:pPr>
            <a:r>
              <a:rPr lang="en-US" dirty="0">
                <a:solidFill>
                  <a:srgbClr val="323232"/>
                </a:solidFill>
                <a:latin typeface="Arial"/>
                <a:cs typeface="Arial"/>
              </a:rPr>
              <a:t>#4 - Build incrementally with fast, integrated learning cycles</a:t>
            </a:r>
          </a:p>
          <a:p>
            <a:pPr algn="ctr">
              <a:lnSpc>
                <a:spcPct val="120000"/>
              </a:lnSpc>
              <a:spcBef>
                <a:spcPts val="300"/>
              </a:spcBef>
              <a:spcAft>
                <a:spcPts val="300"/>
              </a:spcAft>
            </a:pPr>
            <a:r>
              <a:rPr lang="en-US" dirty="0">
                <a:solidFill>
                  <a:srgbClr val="323232"/>
                </a:solidFill>
                <a:latin typeface="Arial"/>
                <a:cs typeface="Arial"/>
              </a:rPr>
              <a:t>#5 - Base milestones on objective evaluation of working systems</a:t>
            </a:r>
          </a:p>
          <a:p>
            <a:pPr algn="ctr">
              <a:lnSpc>
                <a:spcPct val="120000"/>
              </a:lnSpc>
              <a:spcBef>
                <a:spcPts val="300"/>
              </a:spcBef>
              <a:spcAft>
                <a:spcPts val="300"/>
              </a:spcAft>
            </a:pPr>
            <a:r>
              <a:rPr lang="en-US" spc="-45" dirty="0">
                <a:solidFill>
                  <a:srgbClr val="323232"/>
                </a:solidFill>
                <a:latin typeface="Arial"/>
                <a:cs typeface="Arial"/>
              </a:rPr>
              <a:t>#6 - Visualize and limit WIP, reduce batch sizes, and manage queue lengths </a:t>
            </a:r>
          </a:p>
          <a:p>
            <a:pPr algn="ctr">
              <a:lnSpc>
                <a:spcPct val="120000"/>
              </a:lnSpc>
              <a:spcBef>
                <a:spcPts val="300"/>
              </a:spcBef>
              <a:spcAft>
                <a:spcPts val="300"/>
              </a:spcAft>
            </a:pPr>
            <a:r>
              <a:rPr lang="en-US" dirty="0">
                <a:solidFill>
                  <a:srgbClr val="323232"/>
                </a:solidFill>
                <a:latin typeface="Arial"/>
                <a:cs typeface="Arial"/>
              </a:rPr>
              <a:t>#7 - Apply cadence, synchronize with cross-domain planning</a:t>
            </a:r>
          </a:p>
          <a:p>
            <a:pPr algn="ctr">
              <a:lnSpc>
                <a:spcPct val="120000"/>
              </a:lnSpc>
              <a:spcBef>
                <a:spcPts val="300"/>
              </a:spcBef>
              <a:spcAft>
                <a:spcPts val="300"/>
              </a:spcAft>
            </a:pPr>
            <a:r>
              <a:rPr lang="en-US" dirty="0">
                <a:solidFill>
                  <a:srgbClr val="323232"/>
                </a:solidFill>
                <a:latin typeface="Arial"/>
                <a:cs typeface="Arial"/>
              </a:rPr>
              <a:t>#8 - Unlock the intrinsic motivation of knowledge workers</a:t>
            </a:r>
          </a:p>
          <a:p>
            <a:pPr algn="ctr">
              <a:lnSpc>
                <a:spcPct val="120000"/>
              </a:lnSpc>
              <a:spcBef>
                <a:spcPts val="300"/>
              </a:spcBef>
              <a:spcAft>
                <a:spcPts val="300"/>
              </a:spcAft>
            </a:pPr>
            <a:r>
              <a:rPr lang="en-US" dirty="0">
                <a:solidFill>
                  <a:srgbClr val="323232"/>
                </a:solidFill>
                <a:latin typeface="Arial"/>
                <a:cs typeface="Arial"/>
              </a:rPr>
              <a:t>#9 - Decentralize decision-making</a:t>
            </a:r>
          </a:p>
        </p:txBody>
      </p:sp>
      <p:sp>
        <p:nvSpPr>
          <p:cNvPr id="5" name="Round Same Side Corner Rectangle 4"/>
          <p:cNvSpPr/>
          <p:nvPr/>
        </p:nvSpPr>
        <p:spPr bwMode="auto">
          <a:xfrm rot="10800000">
            <a:off x="0" y="-2"/>
            <a:ext cx="9144000" cy="764629"/>
          </a:xfrm>
          <a:prstGeom prst="round2SameRect">
            <a:avLst/>
          </a:prstGeom>
          <a:solidFill>
            <a:srgbClr val="2F5FAC"/>
          </a:solidFill>
          <a:ln w="25400" cap="flat" cmpd="sng" algn="ctr">
            <a:noFill/>
            <a:prstDash val="solid"/>
            <a:round/>
            <a:headEnd type="none" w="med" len="med"/>
            <a:tailEnd type="none" w="med" len="med"/>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algn="ctr">
              <a:lnSpc>
                <a:spcPts val="2955"/>
              </a:lnSpc>
            </a:pPr>
            <a:endParaRPr lang="en-US" sz="1950" dirty="0">
              <a:solidFill>
                <a:srgbClr val="F79637">
                  <a:lumMod val="75000"/>
                </a:srgbClr>
              </a:solidFill>
              <a:latin typeface="Arial"/>
              <a:cs typeface="Arial"/>
            </a:endParaRPr>
          </a:p>
        </p:txBody>
      </p:sp>
      <p:sp>
        <p:nvSpPr>
          <p:cNvPr id="8" name="TextBox 7"/>
          <p:cNvSpPr txBox="1"/>
          <p:nvPr/>
        </p:nvSpPr>
        <p:spPr>
          <a:xfrm>
            <a:off x="1140345" y="143785"/>
            <a:ext cx="6863310" cy="477054"/>
          </a:xfrm>
          <a:prstGeom prst="rect">
            <a:avLst/>
          </a:prstGeom>
          <a:noFill/>
        </p:spPr>
        <p:txBody>
          <a:bodyPr wrap="square" rtlCol="0" anchor="ctr">
            <a:spAutoFit/>
          </a:bodyPr>
          <a:lstStyle/>
          <a:p>
            <a:pPr algn="ctr">
              <a:lnSpc>
                <a:spcPts val="2955"/>
              </a:lnSpc>
            </a:pPr>
            <a:r>
              <a:rPr lang="en-US" sz="2400" dirty="0">
                <a:solidFill>
                  <a:schemeClr val="bg1"/>
                </a:solidFill>
                <a:latin typeface="Arial"/>
                <a:cs typeface="Arial"/>
              </a:rPr>
              <a:t>SAFe Lean-Agile principles</a:t>
            </a:r>
          </a:p>
        </p:txBody>
      </p:sp>
      <p:cxnSp>
        <p:nvCxnSpPr>
          <p:cNvPr id="19" name="Straight Connector 18"/>
          <p:cNvCxnSpPr/>
          <p:nvPr/>
        </p:nvCxnSpPr>
        <p:spPr bwMode="auto">
          <a:xfrm>
            <a:off x="3271345" y="1336826"/>
            <a:ext cx="2798380"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17" name="Straight Connector 16"/>
          <p:cNvCxnSpPr/>
          <p:nvPr/>
        </p:nvCxnSpPr>
        <p:spPr bwMode="auto">
          <a:xfrm>
            <a:off x="3271345" y="1747138"/>
            <a:ext cx="2798380"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29" name="Straight Connector 28"/>
          <p:cNvCxnSpPr/>
          <p:nvPr/>
        </p:nvCxnSpPr>
        <p:spPr bwMode="auto">
          <a:xfrm>
            <a:off x="2556642" y="2157450"/>
            <a:ext cx="423041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0" name="Straight Connector 29"/>
          <p:cNvCxnSpPr/>
          <p:nvPr/>
        </p:nvCxnSpPr>
        <p:spPr bwMode="auto">
          <a:xfrm>
            <a:off x="1629104" y="2567762"/>
            <a:ext cx="6119648"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1" name="Straight Connector 30"/>
          <p:cNvCxnSpPr/>
          <p:nvPr/>
        </p:nvCxnSpPr>
        <p:spPr bwMode="auto">
          <a:xfrm>
            <a:off x="1361090" y="2978074"/>
            <a:ext cx="6642565"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2" name="Straight Connector 31"/>
          <p:cNvCxnSpPr/>
          <p:nvPr/>
        </p:nvCxnSpPr>
        <p:spPr bwMode="auto">
          <a:xfrm>
            <a:off x="1016876" y="3388386"/>
            <a:ext cx="7275786"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3" name="Straight Connector 32"/>
          <p:cNvCxnSpPr/>
          <p:nvPr/>
        </p:nvCxnSpPr>
        <p:spPr bwMode="auto">
          <a:xfrm>
            <a:off x="1629104" y="3798698"/>
            <a:ext cx="6119648"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4" name="Straight Connector 33"/>
          <p:cNvCxnSpPr/>
          <p:nvPr/>
        </p:nvCxnSpPr>
        <p:spPr bwMode="auto">
          <a:xfrm>
            <a:off x="1813035" y="4209010"/>
            <a:ext cx="5722882"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5" name="Straight Connector 34"/>
          <p:cNvCxnSpPr/>
          <p:nvPr/>
        </p:nvCxnSpPr>
        <p:spPr bwMode="auto">
          <a:xfrm>
            <a:off x="2950780" y="4603419"/>
            <a:ext cx="3434254"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160952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Take an economic view</a:t>
            </a:r>
          </a:p>
        </p:txBody>
      </p:sp>
    </p:spTree>
    <p:extLst>
      <p:ext uri="{BB962C8B-B14F-4D97-AF65-F5344CB8AC3E}">
        <p14:creationId xmlns:p14="http://schemas.microsoft.com/office/powerpoint/2010/main" val="291678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Building incrementally accelerates value delivery</a:t>
            </a:r>
            <a:endParaRPr lang="en-US" dirty="0"/>
          </a:p>
        </p:txBody>
      </p:sp>
      <p:sp>
        <p:nvSpPr>
          <p:cNvPr id="72" name="Rounded Rectangle 71"/>
          <p:cNvSpPr/>
          <p:nvPr>
            <p:custDataLst>
              <p:tags r:id="rId1"/>
            </p:custDataLst>
          </p:nvPr>
        </p:nvSpPr>
        <p:spPr bwMode="auto">
          <a:xfrm>
            <a:off x="1431655" y="1046437"/>
            <a:ext cx="6180667" cy="1949771"/>
          </a:xfrm>
          <a:prstGeom prst="roundRect">
            <a:avLst>
              <a:gd name="adj" fmla="val 4849"/>
            </a:avLst>
          </a:prstGeom>
          <a:solidFill>
            <a:srgbClr val="FFFFFF">
              <a:lumMod val="95000"/>
            </a:srgb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34290" tIns="342900" rIns="34290" bIns="68580" numCol="1" rtlCol="0" anchor="t" anchorCtr="0" compatLnSpc="1">
            <a:prstTxWarp prst="textNoShape">
              <a:avLst/>
            </a:prstTxWarp>
            <a:noAutofit/>
          </a:bodyPr>
          <a:lstStyle/>
          <a:p>
            <a:pPr marL="0" lvl="1" defTabSz="685800">
              <a:defRPr/>
            </a:pPr>
            <a:endParaRPr lang="en-US" sz="1350" kern="0" dirty="0">
              <a:solidFill>
                <a:sysClr val="windowText" lastClr="000000"/>
              </a:solidFill>
              <a:latin typeface="Arial"/>
            </a:endParaRPr>
          </a:p>
        </p:txBody>
      </p:sp>
      <p:sp>
        <p:nvSpPr>
          <p:cNvPr id="73" name="Rounded Rectangle 72"/>
          <p:cNvSpPr/>
          <p:nvPr>
            <p:custDataLst>
              <p:tags r:id="rId2"/>
            </p:custDataLst>
          </p:nvPr>
        </p:nvSpPr>
        <p:spPr bwMode="auto">
          <a:xfrm>
            <a:off x="1431654" y="3193754"/>
            <a:ext cx="6180668" cy="1275508"/>
          </a:xfrm>
          <a:prstGeom prst="roundRect">
            <a:avLst>
              <a:gd name="adj" fmla="val 9712"/>
            </a:avLst>
          </a:prstGeom>
          <a:solidFill>
            <a:srgbClr val="FFFFFF">
              <a:lumMod val="95000"/>
            </a:srgb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34290" tIns="342900" rIns="34290" bIns="68580" numCol="1" rtlCol="0" anchor="t" anchorCtr="0" compatLnSpc="1">
            <a:prstTxWarp prst="textNoShape">
              <a:avLst/>
            </a:prstTxWarp>
            <a:noAutofit/>
          </a:bodyPr>
          <a:lstStyle/>
          <a:p>
            <a:pPr marL="0" lvl="1" defTabSz="685800">
              <a:defRPr/>
            </a:pPr>
            <a:endParaRPr lang="en-US" sz="1350" kern="0" dirty="0">
              <a:solidFill>
                <a:sysClr val="windowText" lastClr="000000"/>
              </a:solidFill>
              <a:latin typeface="Arial"/>
            </a:endParaRPr>
          </a:p>
        </p:txBody>
      </p:sp>
      <p:sp>
        <p:nvSpPr>
          <p:cNvPr id="78" name="Line 8"/>
          <p:cNvSpPr>
            <a:spLocks noChangeShapeType="1"/>
          </p:cNvSpPr>
          <p:nvPr>
            <p:custDataLst>
              <p:tags r:id="rId3"/>
            </p:custDataLst>
          </p:nvPr>
        </p:nvSpPr>
        <p:spPr bwMode="auto">
          <a:xfrm>
            <a:off x="1941821" y="1045721"/>
            <a:ext cx="0" cy="3423540"/>
          </a:xfrm>
          <a:prstGeom prst="line">
            <a:avLst/>
          </a:prstGeom>
          <a:noFill/>
          <a:ln w="12700">
            <a:solidFill>
              <a:srgbClr val="265899"/>
            </a:solidFill>
            <a:prstDash val="sysDot"/>
            <a:round/>
            <a:headEnd/>
            <a:tailEnd/>
          </a:ln>
          <a:effectLst/>
        </p:spPr>
        <p:txBody>
          <a:bodyPr wrap="none" anchor="ctr">
            <a:spAutoFit/>
          </a:bodyPr>
          <a:lstStyle/>
          <a:p>
            <a:pPr defTabSz="685800">
              <a:defRPr/>
            </a:pPr>
            <a:endParaRPr lang="en-US" sz="1350" kern="0" dirty="0">
              <a:solidFill>
                <a:sysClr val="windowText" lastClr="000000"/>
              </a:solidFill>
              <a:latin typeface="Arial Narrow" pitchFamily="34" charset="0"/>
            </a:endParaRPr>
          </a:p>
        </p:txBody>
      </p:sp>
      <p:sp>
        <p:nvSpPr>
          <p:cNvPr id="79" name="TextBox 78"/>
          <p:cNvSpPr txBox="1"/>
          <p:nvPr>
            <p:custDataLst>
              <p:tags r:id="rId4"/>
            </p:custDataLst>
          </p:nvPr>
        </p:nvSpPr>
        <p:spPr>
          <a:xfrm>
            <a:off x="2977904" y="2257222"/>
            <a:ext cx="468069" cy="461665"/>
          </a:xfrm>
          <a:prstGeom prst="rect">
            <a:avLst/>
          </a:prstGeom>
          <a:solidFill>
            <a:srgbClr val="FFFFFF">
              <a:lumMod val="95000"/>
            </a:srgbClr>
          </a:solidFill>
        </p:spPr>
        <p:txBody>
          <a:bodyPr wrap="square" rtlCol="0">
            <a:spAutoFit/>
          </a:bodyPr>
          <a:lstStyle/>
          <a:p>
            <a:pPr algn="ctr" defTabSz="685800">
              <a:defRPr/>
            </a:pPr>
            <a:r>
              <a:rPr lang="en-US" sz="2400" kern="0" dirty="0">
                <a:solidFill>
                  <a:sysClr val="windowText" lastClr="000000"/>
                </a:solidFill>
                <a:latin typeface="Wingdings" pitchFamily="2" charset="2"/>
              </a:rPr>
              <a:t>4</a:t>
            </a:r>
            <a:endParaRPr lang="en-US" sz="2100" kern="0" dirty="0">
              <a:solidFill>
                <a:sysClr val="windowText" lastClr="000000"/>
              </a:solidFill>
              <a:latin typeface="Arial Narrow" pitchFamily="34" charset="0"/>
            </a:endParaRPr>
          </a:p>
        </p:txBody>
      </p:sp>
      <p:sp>
        <p:nvSpPr>
          <p:cNvPr id="80" name="TextBox 79"/>
          <p:cNvSpPr txBox="1"/>
          <p:nvPr>
            <p:custDataLst>
              <p:tags r:id="rId5"/>
            </p:custDataLst>
          </p:nvPr>
        </p:nvSpPr>
        <p:spPr>
          <a:xfrm>
            <a:off x="3884824" y="2257222"/>
            <a:ext cx="1176701" cy="461665"/>
          </a:xfrm>
          <a:prstGeom prst="rect">
            <a:avLst/>
          </a:prstGeom>
          <a:solidFill>
            <a:srgbClr val="FFFFFF">
              <a:lumMod val="95000"/>
            </a:srgbClr>
          </a:solidFill>
        </p:spPr>
        <p:txBody>
          <a:bodyPr wrap="square" rtlCol="0">
            <a:spAutoFit/>
          </a:bodyPr>
          <a:lstStyle/>
          <a:p>
            <a:pPr algn="ctr" defTabSz="685800">
              <a:defRPr/>
            </a:pPr>
            <a:r>
              <a:rPr lang="en-US" sz="2400" kern="0" dirty="0">
                <a:solidFill>
                  <a:sysClr val="windowText" lastClr="000000"/>
                </a:solidFill>
                <a:latin typeface="Wingdings" pitchFamily="2" charset="2"/>
              </a:rPr>
              <a:t>444</a:t>
            </a:r>
            <a:endParaRPr lang="en-US" sz="2400" kern="0" dirty="0">
              <a:solidFill>
                <a:sysClr val="windowText" lastClr="000000"/>
              </a:solidFill>
              <a:latin typeface="Arial Narrow" pitchFamily="34" charset="0"/>
            </a:endParaRPr>
          </a:p>
        </p:txBody>
      </p:sp>
      <p:sp>
        <p:nvSpPr>
          <p:cNvPr id="82" name="TextBox 81"/>
          <p:cNvSpPr txBox="1"/>
          <p:nvPr>
            <p:custDataLst>
              <p:tags r:id="rId6"/>
            </p:custDataLst>
          </p:nvPr>
        </p:nvSpPr>
        <p:spPr>
          <a:xfrm>
            <a:off x="5503923" y="2277303"/>
            <a:ext cx="468068" cy="391609"/>
          </a:xfrm>
          <a:prstGeom prst="rect">
            <a:avLst/>
          </a:prstGeom>
          <a:solidFill>
            <a:srgbClr val="FFFFFF">
              <a:lumMod val="95000"/>
            </a:srgbClr>
          </a:solidFill>
        </p:spPr>
        <p:txBody>
          <a:bodyPr wrap="square" rtlCol="0" anchor="ctr">
            <a:noAutofit/>
          </a:bodyPr>
          <a:lstStyle/>
          <a:p>
            <a:pPr algn="ctr" defTabSz="685800">
              <a:defRPr/>
            </a:pPr>
            <a:r>
              <a:rPr lang="en-US" sz="2700" kern="0" dirty="0">
                <a:solidFill>
                  <a:sysClr val="windowText" lastClr="000000"/>
                </a:solidFill>
                <a:latin typeface="Wingdings" charset="2"/>
              </a:rPr>
              <a:t>:</a:t>
            </a:r>
          </a:p>
        </p:txBody>
      </p:sp>
      <p:grpSp>
        <p:nvGrpSpPr>
          <p:cNvPr id="83" name="Group 7"/>
          <p:cNvGrpSpPr/>
          <p:nvPr>
            <p:custDataLst>
              <p:tags r:id="rId7"/>
            </p:custDataLst>
          </p:nvPr>
        </p:nvGrpSpPr>
        <p:grpSpPr>
          <a:xfrm>
            <a:off x="1997660" y="3340033"/>
            <a:ext cx="486572" cy="422171"/>
            <a:chOff x="4399395" y="2671145"/>
            <a:chExt cx="1842470" cy="1598612"/>
          </a:xfrm>
          <a:solidFill>
            <a:schemeClr val="accent1"/>
          </a:solidFill>
        </p:grpSpPr>
        <p:sp>
          <p:nvSpPr>
            <p:cNvPr id="157" name="Right Arrow 156"/>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61" name="Rectangle 160"/>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87" name="Circular Arrow 186"/>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84" name="Group 7"/>
          <p:cNvGrpSpPr/>
          <p:nvPr>
            <p:custDataLst>
              <p:tags r:id="rId8"/>
            </p:custDataLst>
          </p:nvPr>
        </p:nvGrpSpPr>
        <p:grpSpPr>
          <a:xfrm>
            <a:off x="2607735" y="3340033"/>
            <a:ext cx="486572" cy="422171"/>
            <a:chOff x="4399395" y="2671145"/>
            <a:chExt cx="1842470" cy="1598612"/>
          </a:xfrm>
          <a:solidFill>
            <a:schemeClr val="accent1"/>
          </a:solidFill>
        </p:grpSpPr>
        <p:sp>
          <p:nvSpPr>
            <p:cNvPr id="145"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49"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53" name="Circular Arrow 152"/>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86" name="Group 7"/>
          <p:cNvGrpSpPr/>
          <p:nvPr>
            <p:custDataLst>
              <p:tags r:id="rId9"/>
            </p:custDataLst>
          </p:nvPr>
        </p:nvGrpSpPr>
        <p:grpSpPr>
          <a:xfrm>
            <a:off x="3282885" y="3340033"/>
            <a:ext cx="486572" cy="422171"/>
            <a:chOff x="4399395" y="2671145"/>
            <a:chExt cx="1842470" cy="1598612"/>
          </a:xfrm>
          <a:solidFill>
            <a:schemeClr val="accent1"/>
          </a:solidFill>
        </p:grpSpPr>
        <p:sp>
          <p:nvSpPr>
            <p:cNvPr id="134"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37"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41" name="Circular Arrow 140"/>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87" name="Group 66"/>
          <p:cNvGrpSpPr/>
          <p:nvPr>
            <p:custDataLst>
              <p:tags r:id="rId10"/>
            </p:custDataLst>
          </p:nvPr>
        </p:nvGrpSpPr>
        <p:grpSpPr>
          <a:xfrm>
            <a:off x="3884825" y="3340033"/>
            <a:ext cx="486572" cy="422171"/>
            <a:chOff x="4399395" y="2671145"/>
            <a:chExt cx="1842470" cy="1598612"/>
          </a:xfrm>
          <a:solidFill>
            <a:schemeClr val="accent1"/>
          </a:solidFill>
        </p:grpSpPr>
        <p:sp>
          <p:nvSpPr>
            <p:cNvPr id="131"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32"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33" name="Circular Arrow 132"/>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88" name="Group 7"/>
          <p:cNvGrpSpPr/>
          <p:nvPr>
            <p:custDataLst>
              <p:tags r:id="rId11"/>
            </p:custDataLst>
          </p:nvPr>
        </p:nvGrpSpPr>
        <p:grpSpPr>
          <a:xfrm>
            <a:off x="4517815" y="3340033"/>
            <a:ext cx="486572" cy="422171"/>
            <a:chOff x="4399395" y="2671145"/>
            <a:chExt cx="1842470" cy="1598612"/>
          </a:xfrm>
          <a:solidFill>
            <a:schemeClr val="accent1"/>
          </a:solidFill>
        </p:grpSpPr>
        <p:sp>
          <p:nvSpPr>
            <p:cNvPr id="128"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9"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30" name="Circular Arrow 129"/>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90" name="Group 89"/>
          <p:cNvGrpSpPr/>
          <p:nvPr>
            <p:custDataLst>
              <p:tags r:id="rId12"/>
            </p:custDataLst>
          </p:nvPr>
        </p:nvGrpSpPr>
        <p:grpSpPr>
          <a:xfrm>
            <a:off x="5119756" y="3340033"/>
            <a:ext cx="486572" cy="422171"/>
            <a:chOff x="4399395" y="2671145"/>
            <a:chExt cx="1842470" cy="1598612"/>
          </a:xfrm>
          <a:solidFill>
            <a:schemeClr val="accent1"/>
          </a:solidFill>
        </p:grpSpPr>
        <p:sp>
          <p:nvSpPr>
            <p:cNvPr id="125"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6"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7" name="Circular Arrow 126"/>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91" name="Group 88"/>
          <p:cNvGrpSpPr/>
          <p:nvPr>
            <p:custDataLst>
              <p:tags r:id="rId13"/>
            </p:custDataLst>
          </p:nvPr>
        </p:nvGrpSpPr>
        <p:grpSpPr>
          <a:xfrm>
            <a:off x="5827444" y="3340033"/>
            <a:ext cx="486572" cy="422171"/>
            <a:chOff x="4399395" y="2671145"/>
            <a:chExt cx="1842470" cy="1598612"/>
          </a:xfrm>
          <a:solidFill>
            <a:schemeClr val="accent1"/>
          </a:solidFill>
        </p:grpSpPr>
        <p:sp>
          <p:nvSpPr>
            <p:cNvPr id="122"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3"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4" name="Circular Arrow 123"/>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92" name="Group 7"/>
          <p:cNvGrpSpPr/>
          <p:nvPr>
            <p:custDataLst>
              <p:tags r:id="rId14"/>
            </p:custDataLst>
          </p:nvPr>
        </p:nvGrpSpPr>
        <p:grpSpPr>
          <a:xfrm>
            <a:off x="6429385" y="3340033"/>
            <a:ext cx="486572" cy="422171"/>
            <a:chOff x="4399395" y="2671145"/>
            <a:chExt cx="1842470" cy="1598612"/>
          </a:xfrm>
          <a:solidFill>
            <a:schemeClr val="accent1"/>
          </a:solidFill>
        </p:grpSpPr>
        <p:sp>
          <p:nvSpPr>
            <p:cNvPr id="119"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0"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1" name="Circular Arrow 120"/>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sp>
        <p:nvSpPr>
          <p:cNvPr id="104" name="Rounded Rectangle 103"/>
          <p:cNvSpPr/>
          <p:nvPr>
            <p:custDataLst>
              <p:tags r:id="rId15"/>
            </p:custDataLst>
          </p:nvPr>
        </p:nvSpPr>
        <p:spPr bwMode="auto">
          <a:xfrm>
            <a:off x="2008345" y="1178581"/>
            <a:ext cx="1081364" cy="344056"/>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975" b="1" kern="0" dirty="0">
                <a:ln>
                  <a:solidFill>
                    <a:srgbClr val="FFFFFF">
                      <a:alpha val="0"/>
                    </a:srgbClr>
                  </a:solidFill>
                </a:ln>
                <a:solidFill>
                  <a:srgbClr val="FFFFFF"/>
                </a:solidFill>
                <a:latin typeface="Arial"/>
              </a:rPr>
              <a:t>Requirements</a:t>
            </a:r>
          </a:p>
        </p:txBody>
      </p:sp>
      <p:sp>
        <p:nvSpPr>
          <p:cNvPr id="105" name="Rounded Rectangle 104"/>
          <p:cNvSpPr/>
          <p:nvPr>
            <p:custDataLst>
              <p:tags r:id="rId16"/>
            </p:custDataLst>
          </p:nvPr>
        </p:nvSpPr>
        <p:spPr bwMode="auto">
          <a:xfrm>
            <a:off x="3270842" y="1393066"/>
            <a:ext cx="1081364" cy="344056"/>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975" b="1" kern="0" dirty="0">
                <a:ln>
                  <a:solidFill>
                    <a:srgbClr val="FFFFFF">
                      <a:alpha val="0"/>
                    </a:srgbClr>
                  </a:solidFill>
                </a:ln>
                <a:solidFill>
                  <a:srgbClr val="FFFFFF"/>
                </a:solidFill>
                <a:latin typeface="Arial"/>
              </a:rPr>
              <a:t>Design</a:t>
            </a:r>
          </a:p>
        </p:txBody>
      </p:sp>
      <p:sp>
        <p:nvSpPr>
          <p:cNvPr id="106" name="Rounded Rectangle 105"/>
          <p:cNvSpPr/>
          <p:nvPr>
            <p:custDataLst>
              <p:tags r:id="rId17"/>
            </p:custDataLst>
          </p:nvPr>
        </p:nvSpPr>
        <p:spPr bwMode="auto">
          <a:xfrm>
            <a:off x="4509995" y="1607552"/>
            <a:ext cx="1188132" cy="344056"/>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975" b="1" kern="0" dirty="0">
                <a:ln>
                  <a:solidFill>
                    <a:srgbClr val="FFFFFF">
                      <a:alpha val="0"/>
                    </a:srgbClr>
                  </a:solidFill>
                </a:ln>
                <a:solidFill>
                  <a:srgbClr val="FFFFFF"/>
                </a:solidFill>
                <a:latin typeface="Arial"/>
              </a:rPr>
              <a:t>Implementation</a:t>
            </a:r>
          </a:p>
        </p:txBody>
      </p:sp>
      <p:sp>
        <p:nvSpPr>
          <p:cNvPr id="107" name="Rounded Rectangle 106"/>
          <p:cNvSpPr/>
          <p:nvPr>
            <p:custDataLst>
              <p:tags r:id="rId18"/>
            </p:custDataLst>
          </p:nvPr>
        </p:nvSpPr>
        <p:spPr bwMode="auto">
          <a:xfrm>
            <a:off x="5795836" y="1822038"/>
            <a:ext cx="1081364" cy="344056"/>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975" b="1" kern="0" dirty="0">
                <a:ln>
                  <a:solidFill>
                    <a:srgbClr val="FFFFFF">
                      <a:alpha val="0"/>
                    </a:srgbClr>
                  </a:solidFill>
                </a:ln>
                <a:solidFill>
                  <a:srgbClr val="FFFFFF"/>
                </a:solidFill>
                <a:latin typeface="Arial"/>
              </a:rPr>
              <a:t>Verification</a:t>
            </a:r>
          </a:p>
        </p:txBody>
      </p:sp>
      <p:sp>
        <p:nvSpPr>
          <p:cNvPr id="108" name="Bent Arrow 107"/>
          <p:cNvSpPr/>
          <p:nvPr>
            <p:custDataLst>
              <p:tags r:id="rId19"/>
            </p:custDataLst>
          </p:nvPr>
        </p:nvSpPr>
        <p:spPr bwMode="auto">
          <a:xfrm rot="5400000">
            <a:off x="3405069" y="913312"/>
            <a:ext cx="164395" cy="795116"/>
          </a:xfrm>
          <a:prstGeom prst="bentArrow">
            <a:avLst>
              <a:gd name="adj1" fmla="val 27023"/>
              <a:gd name="adj2" fmla="val 30181"/>
              <a:gd name="adj3" fmla="val 24097"/>
              <a:gd name="adj4" fmla="val 18303"/>
            </a:avLst>
          </a:prstGeom>
          <a:solidFill>
            <a:schemeClr val="accent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defTabSz="685800" eaLnBrk="0" hangingPunct="0">
              <a:spcBef>
                <a:spcPct val="20000"/>
              </a:spcBef>
              <a:defRPr/>
            </a:pPr>
            <a:endParaRPr lang="en-US" sz="1650" i="1" kern="0" dirty="0">
              <a:solidFill>
                <a:sysClr val="windowText" lastClr="000000"/>
              </a:solidFill>
              <a:latin typeface="Arial"/>
            </a:endParaRPr>
          </a:p>
        </p:txBody>
      </p:sp>
      <p:sp>
        <p:nvSpPr>
          <p:cNvPr id="110" name="Bent Arrow 109"/>
          <p:cNvSpPr/>
          <p:nvPr>
            <p:custDataLst>
              <p:tags r:id="rId20"/>
            </p:custDataLst>
          </p:nvPr>
        </p:nvSpPr>
        <p:spPr bwMode="auto">
          <a:xfrm rot="5400000">
            <a:off x="4667565" y="1127797"/>
            <a:ext cx="164395" cy="795116"/>
          </a:xfrm>
          <a:prstGeom prst="bentArrow">
            <a:avLst>
              <a:gd name="adj1" fmla="val 27023"/>
              <a:gd name="adj2" fmla="val 30181"/>
              <a:gd name="adj3" fmla="val 24097"/>
              <a:gd name="adj4" fmla="val 18303"/>
            </a:avLst>
          </a:prstGeom>
          <a:solidFill>
            <a:schemeClr val="accent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defTabSz="685800" eaLnBrk="0" hangingPunct="0">
              <a:spcBef>
                <a:spcPct val="20000"/>
              </a:spcBef>
              <a:defRPr/>
            </a:pPr>
            <a:endParaRPr lang="en-US" sz="1650" i="1" kern="0" dirty="0">
              <a:solidFill>
                <a:sysClr val="windowText" lastClr="000000"/>
              </a:solidFill>
              <a:latin typeface="Arial"/>
            </a:endParaRPr>
          </a:p>
        </p:txBody>
      </p:sp>
      <p:sp>
        <p:nvSpPr>
          <p:cNvPr id="111" name="Bent Arrow 110"/>
          <p:cNvSpPr/>
          <p:nvPr>
            <p:custDataLst>
              <p:tags r:id="rId21"/>
            </p:custDataLst>
          </p:nvPr>
        </p:nvSpPr>
        <p:spPr bwMode="auto">
          <a:xfrm rot="5400000">
            <a:off x="6013488" y="1345591"/>
            <a:ext cx="164395" cy="795116"/>
          </a:xfrm>
          <a:prstGeom prst="bentArrow">
            <a:avLst>
              <a:gd name="adj1" fmla="val 27023"/>
              <a:gd name="adj2" fmla="val 30181"/>
              <a:gd name="adj3" fmla="val 24097"/>
              <a:gd name="adj4" fmla="val 18303"/>
            </a:avLst>
          </a:prstGeom>
          <a:solidFill>
            <a:schemeClr val="accent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defTabSz="685800" eaLnBrk="0" hangingPunct="0">
              <a:spcBef>
                <a:spcPct val="20000"/>
              </a:spcBef>
              <a:defRPr/>
            </a:pPr>
            <a:endParaRPr lang="en-US" sz="1650" i="1" kern="0" dirty="0">
              <a:solidFill>
                <a:sysClr val="windowText" lastClr="000000"/>
              </a:solidFill>
              <a:latin typeface="Arial"/>
            </a:endParaRPr>
          </a:p>
        </p:txBody>
      </p:sp>
      <p:sp>
        <p:nvSpPr>
          <p:cNvPr id="112" name="Round Same Side Corner Rectangle 111"/>
          <p:cNvSpPr/>
          <p:nvPr>
            <p:custDataLst>
              <p:tags r:id="rId22"/>
            </p:custDataLst>
          </p:nvPr>
        </p:nvSpPr>
        <p:spPr bwMode="auto">
          <a:xfrm rot="16200000">
            <a:off x="708344" y="1769747"/>
            <a:ext cx="1949771" cy="503150"/>
          </a:xfrm>
          <a:prstGeom prst="round2SameRect">
            <a:avLst>
              <a:gd name="adj1" fmla="val 20755"/>
              <a:gd name="adj2" fmla="val 0"/>
            </a:avLst>
          </a:prstGeom>
          <a:solidFill>
            <a:schemeClr val="accent5"/>
          </a:solidFill>
          <a:ln w="6350" cap="flat" cmpd="sng" algn="ctr">
            <a:noFill/>
            <a:prstDash val="solid"/>
            <a:round/>
            <a:headEnd type="none" w="med" len="med"/>
            <a:tailEnd type="none" w="med" len="med"/>
          </a:ln>
          <a:effectLst/>
        </p:spPr>
        <p:txBody>
          <a:bodyPr vert="horz" wrap="square" lIns="68580" tIns="3429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1200" b="1" kern="0" dirty="0">
                <a:ln>
                  <a:solidFill>
                    <a:srgbClr val="FFFFFF">
                      <a:alpha val="0"/>
                    </a:srgbClr>
                  </a:solidFill>
                </a:ln>
                <a:solidFill>
                  <a:srgbClr val="FFFFFF"/>
                </a:solidFill>
                <a:latin typeface="Arial"/>
              </a:rPr>
              <a:t>WATERFALL</a:t>
            </a:r>
            <a:endParaRPr lang="en-US" sz="1350" b="1" kern="0" dirty="0">
              <a:ln>
                <a:solidFill>
                  <a:srgbClr val="FFFFFF">
                    <a:alpha val="0"/>
                  </a:srgbClr>
                </a:solidFill>
              </a:ln>
              <a:solidFill>
                <a:srgbClr val="FFFFFF"/>
              </a:solidFill>
              <a:latin typeface="Arial"/>
            </a:endParaRPr>
          </a:p>
        </p:txBody>
      </p:sp>
      <p:sp>
        <p:nvSpPr>
          <p:cNvPr id="113" name="Round Same Side Corner Rectangle 112"/>
          <p:cNvSpPr/>
          <p:nvPr>
            <p:custDataLst>
              <p:tags r:id="rId23"/>
            </p:custDataLst>
          </p:nvPr>
        </p:nvSpPr>
        <p:spPr bwMode="auto">
          <a:xfrm rot="16200000">
            <a:off x="1045476" y="3579933"/>
            <a:ext cx="1275510" cy="503151"/>
          </a:xfrm>
          <a:prstGeom prst="round2SameRect">
            <a:avLst>
              <a:gd name="adj1" fmla="val 20755"/>
              <a:gd name="adj2" fmla="val 0"/>
            </a:avLst>
          </a:prstGeom>
          <a:solidFill>
            <a:schemeClr val="accent5"/>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685800">
              <a:lnSpc>
                <a:spcPct val="80000"/>
              </a:lnSpc>
              <a:spcBef>
                <a:spcPct val="20000"/>
              </a:spcBef>
              <a:buClr>
                <a:srgbClr val="FFFFFF"/>
              </a:buClr>
              <a:buSzPct val="100000"/>
              <a:defRPr/>
            </a:pPr>
            <a:r>
              <a:rPr lang="en-US" sz="1125" b="1" kern="0" cap="all" dirty="0">
                <a:ln>
                  <a:solidFill>
                    <a:srgbClr val="FFFFFF">
                      <a:alpha val="0"/>
                    </a:srgbClr>
                  </a:solidFill>
                </a:ln>
                <a:solidFill>
                  <a:srgbClr val="FFFFFF"/>
                </a:solidFill>
                <a:latin typeface="Arial"/>
              </a:rPr>
              <a:t>Incremental</a:t>
            </a:r>
          </a:p>
          <a:p>
            <a:pPr algn="ctr" defTabSz="685800">
              <a:lnSpc>
                <a:spcPct val="80000"/>
              </a:lnSpc>
              <a:spcBef>
                <a:spcPct val="20000"/>
              </a:spcBef>
              <a:buClr>
                <a:srgbClr val="FFFFFF"/>
              </a:buClr>
              <a:buSzPct val="100000"/>
              <a:defRPr/>
            </a:pPr>
            <a:r>
              <a:rPr lang="en-US" sz="1125" b="1" kern="0" cap="all" dirty="0">
                <a:ln>
                  <a:solidFill>
                    <a:srgbClr val="FFFFFF">
                      <a:alpha val="0"/>
                    </a:srgbClr>
                  </a:solidFill>
                </a:ln>
                <a:solidFill>
                  <a:srgbClr val="FFFFFF"/>
                </a:solidFill>
                <a:latin typeface="Arial"/>
              </a:rPr>
              <a:t>Delivery</a:t>
            </a:r>
          </a:p>
        </p:txBody>
      </p:sp>
      <p:sp>
        <p:nvSpPr>
          <p:cNvPr id="114" name="TextBox 113"/>
          <p:cNvSpPr txBox="1"/>
          <p:nvPr>
            <p:custDataLst>
              <p:tags r:id="rId24"/>
            </p:custDataLst>
          </p:nvPr>
        </p:nvSpPr>
        <p:spPr>
          <a:xfrm>
            <a:off x="2776816" y="2724847"/>
            <a:ext cx="914033" cy="265457"/>
          </a:xfrm>
          <a:prstGeom prst="rect">
            <a:avLst/>
          </a:prstGeom>
          <a:solidFill>
            <a:srgbClr val="FFFFFF">
              <a:lumMod val="95000"/>
            </a:srgbClr>
          </a:solidFill>
        </p:spPr>
        <p:txBody>
          <a:bodyPr wrap="none" rtlCol="0">
            <a:spAutoFit/>
          </a:bodyPr>
          <a:lstStyle/>
          <a:p>
            <a:pPr defTabSz="685800">
              <a:defRPr/>
            </a:pPr>
            <a:r>
              <a:rPr lang="en-US" sz="1125" kern="0" dirty="0">
                <a:solidFill>
                  <a:schemeClr val="accent1"/>
                </a:solidFill>
                <a:latin typeface="Arial"/>
              </a:rPr>
              <a:t>Documents</a:t>
            </a:r>
          </a:p>
        </p:txBody>
      </p:sp>
      <p:sp>
        <p:nvSpPr>
          <p:cNvPr id="115" name="TextBox 114"/>
          <p:cNvSpPr txBox="1"/>
          <p:nvPr>
            <p:custDataLst>
              <p:tags r:id="rId25"/>
            </p:custDataLst>
          </p:nvPr>
        </p:nvSpPr>
        <p:spPr>
          <a:xfrm>
            <a:off x="4040563" y="2724847"/>
            <a:ext cx="914033" cy="265457"/>
          </a:xfrm>
          <a:prstGeom prst="rect">
            <a:avLst/>
          </a:prstGeom>
          <a:solidFill>
            <a:srgbClr val="FFFFFF">
              <a:lumMod val="95000"/>
            </a:srgbClr>
          </a:solidFill>
        </p:spPr>
        <p:txBody>
          <a:bodyPr wrap="none" rtlCol="0">
            <a:spAutoFit/>
          </a:bodyPr>
          <a:lstStyle/>
          <a:p>
            <a:pPr defTabSz="685800">
              <a:defRPr/>
            </a:pPr>
            <a:r>
              <a:rPr lang="en-US" sz="1125" kern="0" dirty="0">
                <a:solidFill>
                  <a:schemeClr val="accent1"/>
                </a:solidFill>
                <a:latin typeface="Arial"/>
              </a:rPr>
              <a:t>Documents</a:t>
            </a:r>
          </a:p>
        </p:txBody>
      </p:sp>
      <p:sp>
        <p:nvSpPr>
          <p:cNvPr id="116" name="TextBox 115"/>
          <p:cNvSpPr txBox="1"/>
          <p:nvPr>
            <p:custDataLst>
              <p:tags r:id="rId26"/>
            </p:custDataLst>
          </p:nvPr>
        </p:nvSpPr>
        <p:spPr>
          <a:xfrm>
            <a:off x="5128542" y="2715969"/>
            <a:ext cx="1354858" cy="265457"/>
          </a:xfrm>
          <a:prstGeom prst="rect">
            <a:avLst/>
          </a:prstGeom>
          <a:solidFill>
            <a:srgbClr val="FFFFFF">
              <a:lumMod val="95000"/>
            </a:srgbClr>
          </a:solidFill>
        </p:spPr>
        <p:txBody>
          <a:bodyPr wrap="none" rtlCol="0">
            <a:spAutoFit/>
          </a:bodyPr>
          <a:lstStyle/>
          <a:p>
            <a:pPr defTabSz="685800">
              <a:defRPr/>
            </a:pPr>
            <a:r>
              <a:rPr lang="en-US" sz="1125" kern="0">
                <a:solidFill>
                  <a:schemeClr val="accent1"/>
                </a:solidFill>
                <a:latin typeface="Arial"/>
              </a:rPr>
              <a:t>Unverified System</a:t>
            </a:r>
            <a:endParaRPr lang="en-US" sz="1125" kern="0" dirty="0">
              <a:solidFill>
                <a:schemeClr val="accent1"/>
              </a:solidFill>
              <a:latin typeface="Arial"/>
            </a:endParaRPr>
          </a:p>
        </p:txBody>
      </p:sp>
      <p:sp>
        <p:nvSpPr>
          <p:cNvPr id="117" name="TextBox 116"/>
          <p:cNvSpPr txBox="1"/>
          <p:nvPr>
            <p:custDataLst>
              <p:tags r:id="rId27"/>
            </p:custDataLst>
          </p:nvPr>
        </p:nvSpPr>
        <p:spPr>
          <a:xfrm>
            <a:off x="6725497" y="2724847"/>
            <a:ext cx="697627" cy="265457"/>
          </a:xfrm>
          <a:prstGeom prst="rect">
            <a:avLst/>
          </a:prstGeom>
          <a:solidFill>
            <a:srgbClr val="FFFFFF">
              <a:lumMod val="95000"/>
            </a:srgbClr>
          </a:solidFill>
        </p:spPr>
        <p:txBody>
          <a:bodyPr wrap="none" rtlCol="0">
            <a:spAutoFit/>
          </a:bodyPr>
          <a:lstStyle/>
          <a:p>
            <a:pPr defTabSz="685800">
              <a:defRPr/>
            </a:pPr>
            <a:r>
              <a:rPr lang="en-US" sz="1125" b="1" kern="0" dirty="0">
                <a:solidFill>
                  <a:schemeClr val="accent1"/>
                </a:solidFill>
                <a:latin typeface="Arial"/>
              </a:rPr>
              <a:t>System</a:t>
            </a:r>
          </a:p>
        </p:txBody>
      </p:sp>
      <p:sp>
        <p:nvSpPr>
          <p:cNvPr id="70" name="Rectangle 69"/>
          <p:cNvSpPr/>
          <p:nvPr/>
        </p:nvSpPr>
        <p:spPr bwMode="auto">
          <a:xfrm>
            <a:off x="3474243"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1" name="Rectangle 80"/>
          <p:cNvSpPr/>
          <p:nvPr/>
        </p:nvSpPr>
        <p:spPr bwMode="auto">
          <a:xfrm>
            <a:off x="2805112"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5" name="Rectangle 84"/>
          <p:cNvSpPr/>
          <p:nvPr/>
        </p:nvSpPr>
        <p:spPr bwMode="auto">
          <a:xfrm>
            <a:off x="2197893"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9" name="Rectangle 88"/>
          <p:cNvSpPr/>
          <p:nvPr/>
        </p:nvSpPr>
        <p:spPr bwMode="auto">
          <a:xfrm>
            <a:off x="4083843"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93" name="Rectangle 92"/>
          <p:cNvSpPr/>
          <p:nvPr/>
        </p:nvSpPr>
        <p:spPr bwMode="auto">
          <a:xfrm>
            <a:off x="4726781"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01" name="Rectangle 100"/>
          <p:cNvSpPr/>
          <p:nvPr/>
        </p:nvSpPr>
        <p:spPr bwMode="auto">
          <a:xfrm>
            <a:off x="5322093"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09" name="Rectangle 108"/>
          <p:cNvSpPr/>
          <p:nvPr/>
        </p:nvSpPr>
        <p:spPr bwMode="auto">
          <a:xfrm>
            <a:off x="6031706"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35" name="Rectangle 134"/>
          <p:cNvSpPr/>
          <p:nvPr/>
        </p:nvSpPr>
        <p:spPr bwMode="auto">
          <a:xfrm>
            <a:off x="6641306"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pic>
        <p:nvPicPr>
          <p:cNvPr id="97" name="Picture 96" descr="big-bo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60166" y="2272238"/>
            <a:ext cx="486215" cy="463525"/>
          </a:xfrm>
          <a:prstGeom prst="rect">
            <a:avLst/>
          </a:prstGeom>
        </p:spPr>
      </p:pic>
      <p:pic>
        <p:nvPicPr>
          <p:cNvPr id="136" name="Picture 135" descr="big-bo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60166" y="3824332"/>
            <a:ext cx="523808" cy="499364"/>
          </a:xfrm>
          <a:prstGeom prst="rect">
            <a:avLst/>
          </a:prstGeom>
        </p:spPr>
      </p:pic>
      <p:pic>
        <p:nvPicPr>
          <p:cNvPr id="138" name="Picture 137" descr="big-bo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914935" y="3858726"/>
            <a:ext cx="451653" cy="430576"/>
          </a:xfrm>
          <a:prstGeom prst="rect">
            <a:avLst/>
          </a:prstGeom>
        </p:spPr>
      </p:pic>
      <p:pic>
        <p:nvPicPr>
          <p:cNvPr id="139" name="Picture 138" descr="big-bo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194815" y="3904136"/>
            <a:ext cx="356387" cy="339756"/>
          </a:xfrm>
          <a:prstGeom prst="rect">
            <a:avLst/>
          </a:prstGeom>
        </p:spPr>
      </p:pic>
      <p:pic>
        <p:nvPicPr>
          <p:cNvPr id="140" name="Picture 139" descr="big-bo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17934" y="3904136"/>
            <a:ext cx="356387" cy="339756"/>
          </a:xfrm>
          <a:prstGeom prst="rect">
            <a:avLst/>
          </a:prstGeom>
        </p:spPr>
      </p:pic>
      <p:pic>
        <p:nvPicPr>
          <p:cNvPr id="142" name="Picture 141" descr="big-bo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01379" y="3929943"/>
            <a:ext cx="302248" cy="288143"/>
          </a:xfrm>
          <a:prstGeom prst="rect">
            <a:avLst/>
          </a:prstGeom>
        </p:spPr>
      </p:pic>
      <p:pic>
        <p:nvPicPr>
          <p:cNvPr id="143" name="Picture 142" descr="big-bo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419695" y="3951174"/>
            <a:ext cx="257706" cy="245680"/>
          </a:xfrm>
          <a:prstGeom prst="rect">
            <a:avLst/>
          </a:prstGeom>
        </p:spPr>
      </p:pic>
      <p:pic>
        <p:nvPicPr>
          <p:cNvPr id="144" name="Picture 143" descr="big-bo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6742" y="3959343"/>
            <a:ext cx="240569" cy="229343"/>
          </a:xfrm>
          <a:prstGeom prst="rect">
            <a:avLst/>
          </a:prstGeom>
        </p:spPr>
      </p:pic>
      <p:pic>
        <p:nvPicPr>
          <p:cNvPr id="146" name="Picture 145" descr="big-bo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115398" y="3979989"/>
            <a:ext cx="197256" cy="188051"/>
          </a:xfrm>
          <a:prstGeom prst="rect">
            <a:avLst/>
          </a:prstGeom>
        </p:spPr>
      </p:pic>
    </p:spTree>
    <p:extLst>
      <p:ext uri="{BB962C8B-B14F-4D97-AF65-F5344CB8AC3E}">
        <p14:creationId xmlns:p14="http://schemas.microsoft.com/office/powerpoint/2010/main" val="2826249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And delivers better economics </a:t>
            </a:r>
            <a:endParaRPr lang="en-US" dirty="0"/>
          </a:p>
        </p:txBody>
      </p:sp>
      <p:sp>
        <p:nvSpPr>
          <p:cNvPr id="4" name="Content Placeholder 3"/>
          <p:cNvSpPr>
            <a:spLocks noGrp="1"/>
          </p:cNvSpPr>
          <p:nvPr>
            <p:ph idx="4294967295"/>
          </p:nvPr>
        </p:nvSpPr>
        <p:spPr>
          <a:xfrm>
            <a:off x="1284590" y="803116"/>
            <a:ext cx="6227763" cy="347663"/>
          </a:xfrm>
        </p:spPr>
        <p:txBody>
          <a:bodyPr/>
          <a:lstStyle/>
          <a:p>
            <a:pPr marL="0" indent="0">
              <a:buNone/>
            </a:pPr>
            <a:r>
              <a:rPr lang="en-IN" dirty="0"/>
              <a:t>Early delivery provides fast value with fast feedback</a:t>
            </a:r>
          </a:p>
        </p:txBody>
      </p:sp>
      <p:sp>
        <p:nvSpPr>
          <p:cNvPr id="10" name="TextBox 9"/>
          <p:cNvSpPr txBox="1"/>
          <p:nvPr/>
        </p:nvSpPr>
        <p:spPr>
          <a:xfrm>
            <a:off x="4163945" y="4603646"/>
            <a:ext cx="562975" cy="300082"/>
          </a:xfrm>
          <a:prstGeom prst="rect">
            <a:avLst/>
          </a:prstGeom>
          <a:noFill/>
        </p:spPr>
        <p:txBody>
          <a:bodyPr wrap="none" rtlCol="0">
            <a:spAutoFit/>
          </a:bodyPr>
          <a:lstStyle/>
          <a:p>
            <a:pPr defTabSz="685800"/>
            <a:r>
              <a:rPr lang="en-US" sz="1350" dirty="0">
                <a:latin typeface="Arial"/>
                <a:cs typeface="Arial"/>
              </a:rPr>
              <a:t>Time</a:t>
            </a:r>
          </a:p>
        </p:txBody>
      </p:sp>
      <p:grpSp>
        <p:nvGrpSpPr>
          <p:cNvPr id="2" name="Group 4"/>
          <p:cNvGrpSpPr/>
          <p:nvPr>
            <p:custDataLst>
              <p:tags r:id="rId1"/>
            </p:custDataLst>
          </p:nvPr>
        </p:nvGrpSpPr>
        <p:grpSpPr>
          <a:xfrm>
            <a:off x="1847878" y="1534557"/>
            <a:ext cx="5386959" cy="3048594"/>
            <a:chOff x="443484" y="1354932"/>
            <a:chExt cx="6739128" cy="4608576"/>
          </a:xfrm>
        </p:grpSpPr>
        <p:cxnSp>
          <p:nvCxnSpPr>
            <p:cNvPr id="6" name="Straight Connector 5"/>
            <p:cNvCxnSpPr/>
            <p:nvPr/>
          </p:nvCxnSpPr>
          <p:spPr bwMode="auto">
            <a:xfrm rot="5400000">
              <a:off x="-1850416" y="3659220"/>
              <a:ext cx="4608576" cy="0"/>
            </a:xfrm>
            <a:prstGeom prst="line">
              <a:avLst/>
            </a:prstGeom>
            <a:solidFill>
              <a:schemeClr val="accent1"/>
            </a:solidFill>
            <a:ln w="38100" cap="flat" cmpd="sng" algn="ctr">
              <a:solidFill>
                <a:schemeClr val="tx1">
                  <a:lumMod val="65000"/>
                  <a:lumOff val="35000"/>
                </a:schemeClr>
              </a:solidFill>
              <a:prstDash val="solid"/>
              <a:round/>
              <a:headEnd type="triangle" w="med" len="med"/>
              <a:tailEnd type="none" w="med" len="med"/>
            </a:ln>
            <a:effectLst/>
          </p:spPr>
        </p:cxnSp>
        <p:cxnSp>
          <p:nvCxnSpPr>
            <p:cNvPr id="7" name="Straight Connector 6"/>
            <p:cNvCxnSpPr/>
            <p:nvPr/>
          </p:nvCxnSpPr>
          <p:spPr bwMode="auto">
            <a:xfrm>
              <a:off x="443484" y="5943600"/>
              <a:ext cx="6739128" cy="0"/>
            </a:xfrm>
            <a:prstGeom prst="line">
              <a:avLst/>
            </a:prstGeom>
            <a:solidFill>
              <a:schemeClr val="accent1"/>
            </a:solidFill>
            <a:ln w="38100" cap="flat" cmpd="sng" algn="ctr">
              <a:solidFill>
                <a:schemeClr val="tx1">
                  <a:lumMod val="65000"/>
                  <a:lumOff val="35000"/>
                </a:schemeClr>
              </a:solidFill>
              <a:prstDash val="solid"/>
              <a:round/>
              <a:headEnd type="none" w="med" len="med"/>
              <a:tailEnd type="triangle" w="med" len="med"/>
            </a:ln>
            <a:effectLst/>
          </p:spPr>
        </p:cxnSp>
      </p:grpSp>
      <p:sp>
        <p:nvSpPr>
          <p:cNvPr id="8" name="TextBox 7"/>
          <p:cNvSpPr txBox="1"/>
          <p:nvPr>
            <p:custDataLst>
              <p:tags r:id="rId2"/>
            </p:custDataLst>
          </p:nvPr>
        </p:nvSpPr>
        <p:spPr>
          <a:xfrm rot="16200000">
            <a:off x="1045701" y="2752907"/>
            <a:ext cx="1287532" cy="300082"/>
          </a:xfrm>
          <a:prstGeom prst="rect">
            <a:avLst/>
          </a:prstGeom>
          <a:noFill/>
        </p:spPr>
        <p:txBody>
          <a:bodyPr wrap="none" rtlCol="0">
            <a:spAutoFit/>
          </a:bodyPr>
          <a:lstStyle/>
          <a:p>
            <a:pPr defTabSz="685800"/>
            <a:r>
              <a:rPr lang="en-US" sz="1350" dirty="0">
                <a:latin typeface="Arial"/>
                <a:cs typeface="Arial"/>
              </a:rPr>
              <a:t>Value Delivery</a:t>
            </a:r>
          </a:p>
        </p:txBody>
      </p:sp>
      <p:cxnSp>
        <p:nvCxnSpPr>
          <p:cNvPr id="9" name="Straight Connector 8"/>
          <p:cNvCxnSpPr/>
          <p:nvPr/>
        </p:nvCxnSpPr>
        <p:spPr bwMode="auto">
          <a:xfrm rot="16200000" flipV="1">
            <a:off x="4722988" y="3025932"/>
            <a:ext cx="3048594" cy="0"/>
          </a:xfrm>
          <a:prstGeom prst="line">
            <a:avLst/>
          </a:prstGeom>
          <a:solidFill>
            <a:schemeClr val="accent1"/>
          </a:solidFill>
          <a:ln w="22225" cap="flat" cmpd="sng" algn="ctr">
            <a:solidFill>
              <a:schemeClr val="tx1">
                <a:lumMod val="65000"/>
                <a:lumOff val="35000"/>
              </a:schemeClr>
            </a:solidFill>
            <a:prstDash val="dash"/>
            <a:round/>
            <a:headEnd type="none" w="med" len="med"/>
            <a:tailEnd type="none" w="med" len="med"/>
          </a:ln>
          <a:effectLst/>
        </p:spPr>
      </p:cxnSp>
      <p:cxnSp>
        <p:nvCxnSpPr>
          <p:cNvPr id="11" name="Straight Connector 10"/>
          <p:cNvCxnSpPr/>
          <p:nvPr/>
        </p:nvCxnSpPr>
        <p:spPr bwMode="auto">
          <a:xfrm rot="16200000" flipV="1">
            <a:off x="1102412" y="3073676"/>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2" name="Straight Connector 11"/>
          <p:cNvCxnSpPr/>
          <p:nvPr/>
        </p:nvCxnSpPr>
        <p:spPr bwMode="auto">
          <a:xfrm rot="16200000" flipV="1">
            <a:off x="1825337" y="3073676"/>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3" name="Straight Connector 12"/>
          <p:cNvCxnSpPr/>
          <p:nvPr/>
        </p:nvCxnSpPr>
        <p:spPr bwMode="auto">
          <a:xfrm rot="16200000" flipV="1">
            <a:off x="2548261" y="3073676"/>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4" name="Straight Connector 13"/>
          <p:cNvCxnSpPr/>
          <p:nvPr/>
        </p:nvCxnSpPr>
        <p:spPr bwMode="auto">
          <a:xfrm rot="16200000" flipV="1">
            <a:off x="3271185" y="3073677"/>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5" name="Straight Connector 14"/>
          <p:cNvCxnSpPr/>
          <p:nvPr/>
        </p:nvCxnSpPr>
        <p:spPr bwMode="auto">
          <a:xfrm rot="16200000" flipV="1">
            <a:off x="3994109" y="3073677"/>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sp>
        <p:nvSpPr>
          <p:cNvPr id="16" name="Rectangular Callout 15"/>
          <p:cNvSpPr/>
          <p:nvPr/>
        </p:nvSpPr>
        <p:spPr bwMode="auto">
          <a:xfrm>
            <a:off x="2602387" y="3083220"/>
            <a:ext cx="1244108" cy="361082"/>
          </a:xfrm>
          <a:prstGeom prst="wedgeRectCallout">
            <a:avLst>
              <a:gd name="adj1" fmla="val 51833"/>
              <a:gd name="adj2" fmla="val 109911"/>
            </a:avLst>
          </a:prstGeom>
          <a:solidFill>
            <a:schemeClr val="accent1"/>
          </a:solidFill>
          <a:ln w="635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ctr" defTabSz="685800">
              <a:lnSpc>
                <a:spcPct val="90000"/>
              </a:lnSpc>
              <a:spcBef>
                <a:spcPct val="20000"/>
              </a:spcBef>
              <a:buClr>
                <a:srgbClr val="FFFFFF"/>
              </a:buClr>
              <a:buSzPct val="70000"/>
            </a:pPr>
            <a:r>
              <a:rPr lang="en-US" sz="1500" b="1" dirty="0">
                <a:ln>
                  <a:solidFill>
                    <a:srgbClr val="0085AC">
                      <a:alpha val="2000"/>
                    </a:srgbClr>
                  </a:solidFill>
                </a:ln>
                <a:solidFill>
                  <a:srgbClr val="FFFFFF"/>
                </a:solidFill>
                <a:latin typeface="Arial"/>
                <a:cs typeface="Arial"/>
              </a:rPr>
              <a:t>Incremental</a:t>
            </a:r>
          </a:p>
        </p:txBody>
      </p:sp>
      <p:sp>
        <p:nvSpPr>
          <p:cNvPr id="17" name="Rectangular Callout 16"/>
          <p:cNvSpPr/>
          <p:nvPr/>
        </p:nvSpPr>
        <p:spPr bwMode="auto">
          <a:xfrm>
            <a:off x="6639895" y="2179199"/>
            <a:ext cx="1094434" cy="361082"/>
          </a:xfrm>
          <a:prstGeom prst="wedgeRectCallout">
            <a:avLst>
              <a:gd name="adj1" fmla="val -73183"/>
              <a:gd name="adj2" fmla="val 168140"/>
            </a:avLst>
          </a:prstGeom>
          <a:solidFill>
            <a:schemeClr val="accent1"/>
          </a:solidFill>
          <a:ln w="635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ctr" defTabSz="685800">
              <a:lnSpc>
                <a:spcPct val="90000"/>
              </a:lnSpc>
              <a:spcBef>
                <a:spcPct val="20000"/>
              </a:spcBef>
              <a:buClr>
                <a:srgbClr val="FFFFFF"/>
              </a:buClr>
              <a:buSzPct val="70000"/>
            </a:pPr>
            <a:r>
              <a:rPr lang="en-US" sz="1500" b="1" dirty="0">
                <a:ln>
                  <a:solidFill>
                    <a:srgbClr val="0085AC">
                      <a:alpha val="2000"/>
                    </a:srgbClr>
                  </a:solidFill>
                </a:ln>
                <a:solidFill>
                  <a:srgbClr val="FFFFFF"/>
                </a:solidFill>
                <a:latin typeface="Arial"/>
                <a:cs typeface="Arial"/>
              </a:rPr>
              <a:t>Waterfall</a:t>
            </a:r>
          </a:p>
        </p:txBody>
      </p:sp>
      <p:sp>
        <p:nvSpPr>
          <p:cNvPr id="35" name="TextBox 34"/>
          <p:cNvSpPr txBox="1"/>
          <p:nvPr/>
        </p:nvSpPr>
        <p:spPr>
          <a:xfrm>
            <a:off x="3519590" y="1217021"/>
            <a:ext cx="1271502" cy="300082"/>
          </a:xfrm>
          <a:prstGeom prst="rect">
            <a:avLst/>
          </a:prstGeom>
          <a:noFill/>
        </p:spPr>
        <p:txBody>
          <a:bodyPr wrap="none" rtlCol="0">
            <a:spAutoFit/>
          </a:bodyPr>
          <a:lstStyle/>
          <a:p>
            <a:pPr algn="l"/>
            <a:r>
              <a:rPr lang="en-US" sz="1350" dirty="0">
                <a:latin typeface="Arial"/>
                <a:cs typeface="Arial"/>
              </a:rPr>
              <a:t>Fast feedback</a:t>
            </a:r>
          </a:p>
        </p:txBody>
      </p:sp>
      <p:cxnSp>
        <p:nvCxnSpPr>
          <p:cNvPr id="36" name="Straight Arrow Connector 35"/>
          <p:cNvCxnSpPr/>
          <p:nvPr/>
        </p:nvCxnSpPr>
        <p:spPr bwMode="auto">
          <a:xfrm>
            <a:off x="226229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7" name="Straight Arrow Connector 36"/>
          <p:cNvCxnSpPr/>
          <p:nvPr/>
        </p:nvCxnSpPr>
        <p:spPr bwMode="auto">
          <a:xfrm>
            <a:off x="370247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8" name="Straight Arrow Connector 37"/>
          <p:cNvCxnSpPr/>
          <p:nvPr/>
        </p:nvCxnSpPr>
        <p:spPr bwMode="auto">
          <a:xfrm>
            <a:off x="298619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9" name="Straight Arrow Connector 38"/>
          <p:cNvCxnSpPr/>
          <p:nvPr/>
        </p:nvCxnSpPr>
        <p:spPr bwMode="auto">
          <a:xfrm>
            <a:off x="513503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40" name="Straight Arrow Connector 39"/>
          <p:cNvCxnSpPr/>
          <p:nvPr/>
        </p:nvCxnSpPr>
        <p:spPr bwMode="auto">
          <a:xfrm>
            <a:off x="589703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41" name="Straight Arrow Connector 40"/>
          <p:cNvCxnSpPr/>
          <p:nvPr/>
        </p:nvCxnSpPr>
        <p:spPr bwMode="auto">
          <a:xfrm>
            <a:off x="444161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sp>
        <p:nvSpPr>
          <p:cNvPr id="44" name="Rectangle 43"/>
          <p:cNvSpPr/>
          <p:nvPr/>
        </p:nvSpPr>
        <p:spPr bwMode="auto">
          <a:xfrm>
            <a:off x="2664746" y="415771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5" name="Rectangle 44"/>
          <p:cNvSpPr/>
          <p:nvPr/>
        </p:nvSpPr>
        <p:spPr bwMode="auto">
          <a:xfrm>
            <a:off x="3380231" y="415771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6" name="Rectangle 45"/>
          <p:cNvSpPr/>
          <p:nvPr/>
        </p:nvSpPr>
        <p:spPr bwMode="auto">
          <a:xfrm>
            <a:off x="4095716" y="415489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7" name="Rectangle 46"/>
          <p:cNvSpPr/>
          <p:nvPr/>
        </p:nvSpPr>
        <p:spPr bwMode="auto">
          <a:xfrm>
            <a:off x="3382411" y="3751052"/>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8" name="Rectangle 47"/>
          <p:cNvSpPr/>
          <p:nvPr/>
        </p:nvSpPr>
        <p:spPr bwMode="auto">
          <a:xfrm>
            <a:off x="4097897" y="3751052"/>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9" name="Rectangle 48"/>
          <p:cNvSpPr/>
          <p:nvPr/>
        </p:nvSpPr>
        <p:spPr bwMode="auto">
          <a:xfrm>
            <a:off x="4097897" y="3350026"/>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0" name="Rectangle 49"/>
          <p:cNvSpPr/>
          <p:nvPr/>
        </p:nvSpPr>
        <p:spPr bwMode="auto">
          <a:xfrm>
            <a:off x="4826817" y="4159887"/>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1" name="Rectangle 50"/>
          <p:cNvSpPr/>
          <p:nvPr/>
        </p:nvSpPr>
        <p:spPr bwMode="auto">
          <a:xfrm>
            <a:off x="4828997" y="3756041"/>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2" name="Rectangle 51"/>
          <p:cNvSpPr/>
          <p:nvPr/>
        </p:nvSpPr>
        <p:spPr bwMode="auto">
          <a:xfrm>
            <a:off x="4828997" y="3355015"/>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3" name="Rectangle 52"/>
          <p:cNvSpPr/>
          <p:nvPr/>
        </p:nvSpPr>
        <p:spPr bwMode="auto">
          <a:xfrm>
            <a:off x="4828997" y="295680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4" name="Rectangle 53"/>
          <p:cNvSpPr/>
          <p:nvPr/>
        </p:nvSpPr>
        <p:spPr bwMode="auto">
          <a:xfrm>
            <a:off x="5565725" y="4157067"/>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5" name="Rectangle 54"/>
          <p:cNvSpPr/>
          <p:nvPr/>
        </p:nvSpPr>
        <p:spPr bwMode="auto">
          <a:xfrm>
            <a:off x="5567905" y="3753221"/>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6" name="Rectangle 55"/>
          <p:cNvSpPr/>
          <p:nvPr/>
        </p:nvSpPr>
        <p:spPr bwMode="auto">
          <a:xfrm>
            <a:off x="5567905" y="3352195"/>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7" name="Rectangle 56"/>
          <p:cNvSpPr/>
          <p:nvPr/>
        </p:nvSpPr>
        <p:spPr bwMode="auto">
          <a:xfrm>
            <a:off x="5567904" y="295398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8" name="Rectangle 57"/>
          <p:cNvSpPr/>
          <p:nvPr/>
        </p:nvSpPr>
        <p:spPr bwMode="auto">
          <a:xfrm>
            <a:off x="5565090" y="2552962"/>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33" name="Freeform 32"/>
          <p:cNvSpPr/>
          <p:nvPr/>
        </p:nvSpPr>
        <p:spPr bwMode="auto">
          <a:xfrm>
            <a:off x="6185672" y="2895001"/>
            <a:ext cx="362237" cy="1674037"/>
          </a:xfrm>
          <a:custGeom>
            <a:avLst/>
            <a:gdLst>
              <a:gd name="connsiteX0" fmla="*/ 2048256 w 2048256"/>
              <a:gd name="connsiteY0" fmla="*/ 0 h 1975104"/>
              <a:gd name="connsiteX1" fmla="*/ 1362456 w 2048256"/>
              <a:gd name="connsiteY1" fmla="*/ 1307592 h 1975104"/>
              <a:gd name="connsiteX2" fmla="*/ 0 w 2048256"/>
              <a:gd name="connsiteY2" fmla="*/ 1975104 h 1975104"/>
              <a:gd name="connsiteX3" fmla="*/ 0 w 2048256"/>
              <a:gd name="connsiteY3" fmla="*/ 1975104 h 1975104"/>
              <a:gd name="connsiteX0" fmla="*/ 2048256 w 2048256"/>
              <a:gd name="connsiteY0" fmla="*/ 0 h 1975104"/>
              <a:gd name="connsiteX1" fmla="*/ 1362457 w 2048256"/>
              <a:gd name="connsiteY1" fmla="*/ 1205896 h 1975104"/>
              <a:gd name="connsiteX2" fmla="*/ 0 w 2048256"/>
              <a:gd name="connsiteY2" fmla="*/ 1975104 h 1975104"/>
              <a:gd name="connsiteX3" fmla="*/ 0 w 2048256"/>
              <a:gd name="connsiteY3" fmla="*/ 1975104 h 1975104"/>
            </a:gdLst>
            <a:ahLst/>
            <a:cxnLst>
              <a:cxn ang="0">
                <a:pos x="connsiteX0" y="connsiteY0"/>
              </a:cxn>
              <a:cxn ang="0">
                <a:pos x="connsiteX1" y="connsiteY1"/>
              </a:cxn>
              <a:cxn ang="0">
                <a:pos x="connsiteX2" y="connsiteY2"/>
              </a:cxn>
              <a:cxn ang="0">
                <a:pos x="connsiteX3" y="connsiteY3"/>
              </a:cxn>
            </a:cxnLst>
            <a:rect l="l" t="t" r="r" b="b"/>
            <a:pathLst>
              <a:path w="2048256" h="1975104">
                <a:moveTo>
                  <a:pt x="2048256" y="0"/>
                </a:moveTo>
                <a:cubicBezTo>
                  <a:pt x="1876044" y="489204"/>
                  <a:pt x="1703833" y="876712"/>
                  <a:pt x="1362457" y="1205896"/>
                </a:cubicBezTo>
                <a:cubicBezTo>
                  <a:pt x="1021081" y="1535080"/>
                  <a:pt x="227076" y="1846903"/>
                  <a:pt x="0" y="1975104"/>
                </a:cubicBezTo>
                <a:lnTo>
                  <a:pt x="0" y="1975104"/>
                </a:lnTo>
              </a:path>
            </a:pathLst>
          </a:custGeom>
          <a:noFill/>
          <a:ln w="66675" cmpd="sng">
            <a:solidFill>
              <a:schemeClr val="accent2"/>
            </a:solidFill>
            <a:round/>
            <a:headEnd/>
            <a:tailEnd/>
          </a:ln>
          <a:effectLst/>
        </p:spPr>
        <p:txBody>
          <a:bodyPr/>
          <a:lstStyle/>
          <a:p>
            <a:pPr defTabSz="685800"/>
            <a:endParaRPr lang="en-US" sz="1350" dirty="0">
              <a:ln w="76200" cmpd="sng">
                <a:solidFill>
                  <a:srgbClr val="000000"/>
                </a:solidFill>
              </a:ln>
              <a:solidFill>
                <a:srgbClr val="000000"/>
              </a:solidFill>
              <a:latin typeface="Arial"/>
              <a:cs typeface="Arial"/>
            </a:endParaRPr>
          </a:p>
        </p:txBody>
      </p:sp>
    </p:spTree>
    <p:extLst>
      <p:ext uri="{BB962C8B-B14F-4D97-AF65-F5344CB8AC3E}">
        <p14:creationId xmlns:p14="http://schemas.microsoft.com/office/powerpoint/2010/main" val="3291145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Accelerating value delivery</a:t>
            </a:r>
          </a:p>
        </p:txBody>
      </p:sp>
      <p:pic>
        <p:nvPicPr>
          <p:cNvPr id="5" name="Picture 4"/>
          <p:cNvPicPr>
            <a:picLocks noChangeAspect="1"/>
          </p:cNvPicPr>
          <p:nvPr/>
        </p:nvPicPr>
        <p:blipFill>
          <a:blip r:embed="rId3"/>
          <a:stretch>
            <a:fillRect/>
          </a:stretch>
        </p:blipFill>
        <p:spPr>
          <a:xfrm>
            <a:off x="1567992" y="1034330"/>
            <a:ext cx="5974282" cy="2789877"/>
          </a:xfrm>
          <a:prstGeom prst="rect">
            <a:avLst/>
          </a:prstGeom>
        </p:spPr>
      </p:pic>
    </p:spTree>
    <p:extLst>
      <p:ext uri="{BB962C8B-B14F-4D97-AF65-F5344CB8AC3E}">
        <p14:creationId xmlns:p14="http://schemas.microsoft.com/office/powerpoint/2010/main" val="1247611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decisions on economics</a:t>
            </a:r>
          </a:p>
        </p:txBody>
      </p:sp>
      <p:pic>
        <p:nvPicPr>
          <p:cNvPr id="3" name="Picture 2"/>
          <p:cNvPicPr>
            <a:picLocks noChangeAspect="1"/>
          </p:cNvPicPr>
          <p:nvPr/>
        </p:nvPicPr>
        <p:blipFill>
          <a:blip r:embed="rId3"/>
          <a:stretch>
            <a:fillRect/>
          </a:stretch>
        </p:blipFill>
        <p:spPr>
          <a:xfrm>
            <a:off x="1485900" y="908346"/>
            <a:ext cx="6061253" cy="2788000"/>
          </a:xfrm>
          <a:prstGeom prst="rect">
            <a:avLst/>
          </a:prstGeom>
        </p:spPr>
      </p:pic>
    </p:spTree>
    <p:extLst>
      <p:ext uri="{BB962C8B-B14F-4D97-AF65-F5344CB8AC3E}">
        <p14:creationId xmlns:p14="http://schemas.microsoft.com/office/powerpoint/2010/main" val="1271686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Apply Systems thinking</a:t>
            </a:r>
          </a:p>
        </p:txBody>
      </p:sp>
    </p:spTree>
    <p:extLst>
      <p:ext uri="{BB962C8B-B14F-4D97-AF65-F5344CB8AC3E}">
        <p14:creationId xmlns:p14="http://schemas.microsoft.com/office/powerpoint/2010/main" val="1449619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12" name="Content Placeholder 2"/>
          <p:cNvSpPr txBox="1">
            <a:spLocks/>
          </p:cNvSpPr>
          <p:nvPr/>
        </p:nvSpPr>
        <p:spPr bwMode="auto">
          <a:xfrm>
            <a:off x="571495" y="921930"/>
            <a:ext cx="7746240" cy="382634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92100" indent="-292100" algn="l" rtl="0" eaLnBrk="1" fontAlgn="base" hangingPunct="1">
              <a:lnSpc>
                <a:spcPct val="110000"/>
              </a:lnSpc>
              <a:spcBef>
                <a:spcPts val="1600"/>
              </a:spcBef>
              <a:spcAft>
                <a:spcPts val="500"/>
              </a:spcAft>
              <a:buClr>
                <a:schemeClr val="bg1">
                  <a:lumMod val="65000"/>
                </a:schemeClr>
              </a:buClr>
              <a:buSzPct val="100000"/>
              <a:buFont typeface="Webdings" pitchFamily="18" charset="2"/>
              <a:buChar char="4"/>
              <a:defRPr sz="2200">
                <a:solidFill>
                  <a:srgbClr val="3C3C3C"/>
                </a:solidFill>
                <a:latin typeface="+mn-lt"/>
                <a:ea typeface="+mn-ea"/>
                <a:cs typeface="+mn-cs"/>
              </a:defRPr>
            </a:lvl1pPr>
            <a:lvl2pPr marL="749300" indent="-279400" algn="l" rtl="0" eaLnBrk="1" fontAlgn="base" hangingPunct="1">
              <a:lnSpc>
                <a:spcPct val="110000"/>
              </a:lnSpc>
              <a:spcBef>
                <a:spcPts val="300"/>
              </a:spcBef>
              <a:spcAft>
                <a:spcPts val="400"/>
              </a:spcAft>
              <a:buClr>
                <a:schemeClr val="tx1">
                  <a:lumMod val="50000"/>
                  <a:lumOff val="50000"/>
                </a:schemeClr>
              </a:buClr>
              <a:buSzPct val="117000"/>
              <a:buFont typeface="Arial Black" pitchFamily="34" charset="0"/>
              <a:buChar char="–"/>
              <a:defRPr sz="2000">
                <a:solidFill>
                  <a:srgbClr val="3C3C3C"/>
                </a:solidFill>
                <a:latin typeface="+mn-lt"/>
                <a:cs typeface="+mn-cs"/>
              </a:defRPr>
            </a:lvl2pPr>
            <a:lvl3pPr marL="1028700" indent="-228600" algn="l" rtl="0" eaLnBrk="1" fontAlgn="base" hangingPunct="1">
              <a:lnSpc>
                <a:spcPct val="110000"/>
              </a:lnSpc>
              <a:spcBef>
                <a:spcPts val="300"/>
              </a:spcBef>
              <a:spcAft>
                <a:spcPts val="400"/>
              </a:spcAft>
              <a:buClr>
                <a:schemeClr val="tx1">
                  <a:lumMod val="50000"/>
                  <a:lumOff val="50000"/>
                </a:schemeClr>
              </a:buClr>
              <a:buSzPct val="117000"/>
              <a:buFont typeface="Lucida Grande"/>
              <a:buChar char="-"/>
              <a:defRPr lang="en-US" altLang="en-US" sz="1800">
                <a:solidFill>
                  <a:srgbClr val="3C3C3C"/>
                </a:solidFill>
                <a:latin typeface="+mn-lt"/>
                <a:cs typeface="+mn-cs"/>
              </a:defRPr>
            </a:lvl3pPr>
            <a:lvl4pPr marL="1428750" indent="-285750" algn="l" rtl="0" eaLnBrk="1" fontAlgn="base" hangingPunct="1">
              <a:lnSpc>
                <a:spcPct val="110000"/>
              </a:lnSpc>
              <a:spcBef>
                <a:spcPts val="300"/>
              </a:spcBef>
              <a:spcAft>
                <a:spcPts val="300"/>
              </a:spcAft>
              <a:buClr>
                <a:schemeClr val="tx1">
                  <a:lumMod val="75000"/>
                  <a:lumOff val="25000"/>
                </a:schemeClr>
              </a:buClr>
              <a:buSzPct val="110000"/>
              <a:buFont typeface="Arial Black" pitchFamily="34" charset="0"/>
              <a:buChar char="–"/>
              <a:defRPr sz="1800" baseline="0">
                <a:solidFill>
                  <a:srgbClr val="3C3C3C"/>
                </a:solidFill>
                <a:latin typeface="+mn-lt"/>
                <a:cs typeface="+mn-cs"/>
              </a:defRPr>
            </a:lvl4pPr>
            <a:lvl5pPr marL="1662113" indent="-227013" algn="l" rtl="0" eaLnBrk="1" fontAlgn="base" hangingPunct="1">
              <a:lnSpc>
                <a:spcPct val="110000"/>
              </a:lnSpc>
              <a:spcBef>
                <a:spcPts val="300"/>
              </a:spcBef>
              <a:spcAft>
                <a:spcPts val="300"/>
              </a:spcAft>
              <a:buClr>
                <a:schemeClr val="tx1">
                  <a:lumMod val="75000"/>
                  <a:lumOff val="25000"/>
                </a:schemeClr>
              </a:buClr>
              <a:buSzPct val="110000"/>
              <a:buFont typeface="Arial Black" pitchFamily="34" charset="0"/>
              <a:buChar char="–"/>
              <a:defRPr sz="1600">
                <a:solidFill>
                  <a:srgbClr val="3C3C3C"/>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defTabSz="685800">
              <a:spcBef>
                <a:spcPts val="1200"/>
              </a:spcBef>
              <a:spcAft>
                <a:spcPts val="1275"/>
              </a:spcAft>
              <a:buClrTx/>
              <a:buNone/>
            </a:pPr>
            <a:endParaRPr lang="en-US" sz="1200" dirty="0">
              <a:solidFill>
                <a:schemeClr val="tx2"/>
              </a:solidFill>
            </a:endParaRPr>
          </a:p>
          <a:p>
            <a:pPr marL="0" indent="0" defTabSz="685800">
              <a:spcBef>
                <a:spcPts val="1200"/>
              </a:spcBef>
              <a:spcAft>
                <a:spcPts val="1275"/>
              </a:spcAft>
              <a:buClrTx/>
              <a:buNone/>
            </a:pPr>
            <a:r>
              <a:rPr lang="en-US" sz="1800" dirty="0">
                <a:solidFill>
                  <a:schemeClr val="tx2"/>
                </a:solidFill>
              </a:rPr>
              <a:t>1.1 Connect with the Scaled Agile Framework</a:t>
            </a:r>
          </a:p>
          <a:p>
            <a:pPr marL="0" indent="0" defTabSz="685800">
              <a:spcBef>
                <a:spcPts val="1200"/>
              </a:spcBef>
              <a:spcAft>
                <a:spcPts val="1275"/>
              </a:spcAft>
              <a:buClrTx/>
              <a:buNone/>
            </a:pPr>
            <a:r>
              <a:rPr lang="en-US" sz="1800" dirty="0">
                <a:solidFill>
                  <a:schemeClr val="tx2"/>
                </a:solidFill>
              </a:rPr>
              <a:t>1.2 Explore Lean, the Agile Manifesto and SAFe Principles</a:t>
            </a:r>
          </a:p>
          <a:p>
            <a:pPr marL="0" indent="0" defTabSz="685800">
              <a:spcBef>
                <a:spcPts val="1200"/>
              </a:spcBef>
              <a:spcAft>
                <a:spcPts val="1275"/>
              </a:spcAft>
              <a:buClrTx/>
              <a:buNone/>
            </a:pPr>
            <a:r>
              <a:rPr lang="en-US" sz="1800" dirty="0">
                <a:solidFill>
                  <a:schemeClr val="tx2"/>
                </a:solidFill>
              </a:rPr>
              <a:t>1.3 Identify Scrum, Kanban and XP Practices</a:t>
            </a:r>
            <a:endParaRPr lang="en-US" sz="1800" dirty="0">
              <a:solidFill>
                <a:schemeClr val="tx2"/>
              </a:solidFill>
              <a:latin typeface="Arial"/>
              <a:cs typeface="Arial"/>
            </a:endParaRPr>
          </a:p>
          <a:p>
            <a:pPr marL="342900" indent="-342900" defTabSz="685800">
              <a:spcBef>
                <a:spcPts val="1200"/>
              </a:spcBef>
              <a:spcAft>
                <a:spcPts val="1275"/>
              </a:spcAft>
              <a:buClrTx/>
              <a:buFont typeface="Webdings" pitchFamily="18" charset="2"/>
              <a:buAutoNum type="arabicPeriod"/>
            </a:pPr>
            <a:endParaRPr lang="en-US" sz="1200" dirty="0">
              <a:latin typeface="Arial"/>
              <a:cs typeface="Arial"/>
            </a:endParaRPr>
          </a:p>
          <a:p>
            <a:pPr marL="342900" indent="-342900" defTabSz="685800">
              <a:spcBef>
                <a:spcPts val="1200"/>
              </a:spcBef>
              <a:spcAft>
                <a:spcPts val="1275"/>
              </a:spcAft>
              <a:buClrTx/>
              <a:buFont typeface="Webdings" pitchFamily="18" charset="2"/>
              <a:buAutoNum type="arabicPeriod"/>
            </a:pPr>
            <a:endParaRPr lang="en-US" sz="1200" dirty="0">
              <a:latin typeface="Arial"/>
              <a:cs typeface="Arial"/>
            </a:endParaRPr>
          </a:p>
          <a:p>
            <a:pPr marL="342900" indent="-342900" defTabSz="685800">
              <a:spcBef>
                <a:spcPts val="1200"/>
              </a:spcBef>
              <a:spcAft>
                <a:spcPts val="1275"/>
              </a:spcAft>
              <a:buClrTx/>
              <a:buFont typeface="Webdings" pitchFamily="18" charset="2"/>
              <a:buAutoNum type="arabicPeriod"/>
            </a:pPr>
            <a:endParaRPr lang="en-US" sz="1200" dirty="0">
              <a:latin typeface="Arial"/>
              <a:cs typeface="Arial"/>
            </a:endParaRPr>
          </a:p>
        </p:txBody>
      </p:sp>
    </p:spTree>
    <p:extLst>
      <p:ext uri="{BB962C8B-B14F-4D97-AF65-F5344CB8AC3E}">
        <p14:creationId xmlns:p14="http://schemas.microsoft.com/office/powerpoint/2010/main" val="154292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000251" y="642939"/>
          <a:ext cx="89297" cy="89297"/>
        </p:xfrm>
        <a:graphic>
          <a:graphicData uri="http://schemas.openxmlformats.org/presentationml/2006/ole">
            <mc:AlternateContent xmlns:mc="http://schemas.openxmlformats.org/markup-compatibility/2006">
              <mc:Choice xmlns:v="urn:schemas-microsoft-com:vml" Requires="v">
                <p:oleObj spid="_x0000_s4099"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0251" y="642939"/>
                        <a:ext cx="89297" cy="8929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139141" name="Rectangle 5"/>
          <p:cNvSpPr>
            <a:spLocks noGrp="1" noChangeArrowheads="1"/>
          </p:cNvSpPr>
          <p:nvPr>
            <p:ph type="title"/>
            <p:custDataLst>
              <p:tags r:id="rId3"/>
            </p:custDataLst>
          </p:nvPr>
        </p:nvSpPr>
        <p:spPr/>
        <p:txBody>
          <a:bodyPr/>
          <a:lstStyle/>
          <a:p>
            <a:r>
              <a:rPr lang="en-US" dirty="0"/>
              <a:t>System Thinking</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7397" y="1410696"/>
            <a:ext cx="1362791" cy="1703488"/>
          </a:xfrm>
          <a:prstGeom prst="rect">
            <a:avLst/>
          </a:prstGeom>
          <a:effectLst/>
        </p:spPr>
      </p:pic>
      <p:sp>
        <p:nvSpPr>
          <p:cNvPr id="7" name="TextBox 6"/>
          <p:cNvSpPr txBox="1"/>
          <p:nvPr/>
        </p:nvSpPr>
        <p:spPr bwMode="auto">
          <a:xfrm>
            <a:off x="3049291" y="1410694"/>
            <a:ext cx="4777352" cy="2340629"/>
          </a:xfrm>
          <a:prstGeom prst="rect">
            <a:avLst/>
          </a:prstGeom>
          <a:noFill/>
          <a:ln w="9525">
            <a:noFill/>
            <a:miter lim="800000"/>
            <a:headEnd/>
            <a:tailEnd/>
          </a:ln>
        </p:spPr>
        <p:txBody>
          <a:bodyPr vert="horz" wrap="square" lIns="51435" tIns="0" rIns="51435" bIns="25718" numCol="1" rtlCol="0" anchor="t" anchorCtr="0" compatLnSpc="1">
            <a:prstTxWarp prst="textNoShape">
              <a:avLst/>
            </a:prstTxWarp>
            <a:noAutofit/>
          </a:bodyPr>
          <a:lstStyle/>
          <a:p>
            <a:pPr>
              <a:lnSpc>
                <a:spcPct val="120000"/>
              </a:lnSpc>
              <a:spcAft>
                <a:spcPts val="1050"/>
              </a:spcAft>
            </a:pPr>
            <a:r>
              <a:rPr lang="en-US" sz="1500" i="1" dirty="0">
                <a:solidFill>
                  <a:schemeClr val="accent2"/>
                </a:solidFill>
              </a:rPr>
              <a:t>A system must be manager. It will not manage itself. </a:t>
            </a:r>
          </a:p>
          <a:p>
            <a:pPr>
              <a:lnSpc>
                <a:spcPct val="120000"/>
              </a:lnSpc>
              <a:spcAft>
                <a:spcPts val="1050"/>
              </a:spcAft>
            </a:pPr>
            <a:r>
              <a:rPr lang="en-US" sz="1500" i="1" dirty="0">
                <a:solidFill>
                  <a:schemeClr val="accent2"/>
                </a:solidFill>
              </a:rPr>
              <a:t>Left to themselves, components become selfish, independent profit centers and thus destroy the system..</a:t>
            </a:r>
          </a:p>
          <a:p>
            <a:pPr>
              <a:lnSpc>
                <a:spcPct val="120000"/>
              </a:lnSpc>
              <a:spcAft>
                <a:spcPts val="1050"/>
              </a:spcAft>
            </a:pPr>
            <a:r>
              <a:rPr lang="en-US" sz="1500" i="1" dirty="0">
                <a:solidFill>
                  <a:schemeClr val="accent2"/>
                </a:solidFill>
              </a:rPr>
              <a:t>The secret is co-operation between components toward the aim of the organization</a:t>
            </a:r>
          </a:p>
          <a:p>
            <a:pPr algn="r">
              <a:lnSpc>
                <a:spcPct val="120000"/>
              </a:lnSpc>
              <a:spcAft>
                <a:spcPts val="1050"/>
              </a:spcAft>
            </a:pPr>
            <a:r>
              <a:rPr lang="en-US" sz="1500" i="1" dirty="0">
                <a:solidFill>
                  <a:srgbClr val="465064"/>
                </a:solidFill>
              </a:rPr>
              <a:t>—W. Edwards Deming</a:t>
            </a:r>
          </a:p>
        </p:txBody>
      </p:sp>
    </p:spTree>
    <p:extLst>
      <p:ext uri="{BB962C8B-B14F-4D97-AF65-F5344CB8AC3E}">
        <p14:creationId xmlns:p14="http://schemas.microsoft.com/office/powerpoint/2010/main" val="3732248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Aspects of System Thinking</a:t>
            </a:r>
          </a:p>
        </p:txBody>
      </p:sp>
      <p:pic>
        <p:nvPicPr>
          <p:cNvPr id="3" name="Picture 2"/>
          <p:cNvPicPr>
            <a:picLocks noChangeAspect="1"/>
          </p:cNvPicPr>
          <p:nvPr/>
        </p:nvPicPr>
        <p:blipFill>
          <a:blip r:embed="rId3"/>
          <a:stretch>
            <a:fillRect/>
          </a:stretch>
        </p:blipFill>
        <p:spPr>
          <a:xfrm>
            <a:off x="1485900" y="1143484"/>
            <a:ext cx="6066599" cy="2703970"/>
          </a:xfrm>
          <a:prstGeom prst="rect">
            <a:avLst/>
          </a:prstGeom>
        </p:spPr>
      </p:pic>
    </p:spTree>
    <p:extLst>
      <p:ext uri="{BB962C8B-B14F-4D97-AF65-F5344CB8AC3E}">
        <p14:creationId xmlns:p14="http://schemas.microsoft.com/office/powerpoint/2010/main" val="1897352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 the full value stream</a:t>
            </a:r>
          </a:p>
        </p:txBody>
      </p:sp>
      <p:pic>
        <p:nvPicPr>
          <p:cNvPr id="4" name="Picture 3"/>
          <p:cNvPicPr>
            <a:picLocks noChangeAspect="1"/>
          </p:cNvPicPr>
          <p:nvPr/>
        </p:nvPicPr>
        <p:blipFill>
          <a:blip r:embed="rId3"/>
          <a:stretch>
            <a:fillRect/>
          </a:stretch>
        </p:blipFill>
        <p:spPr>
          <a:xfrm>
            <a:off x="1485900" y="1042503"/>
            <a:ext cx="5993682" cy="2758456"/>
          </a:xfrm>
          <a:prstGeom prst="rect">
            <a:avLst/>
          </a:prstGeom>
        </p:spPr>
      </p:pic>
    </p:spTree>
    <p:extLst>
      <p:ext uri="{BB962C8B-B14F-4D97-AF65-F5344CB8AC3E}">
        <p14:creationId xmlns:p14="http://schemas.microsoft.com/office/powerpoint/2010/main" val="3595611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Assume variability with fast, integrated learning cycles</a:t>
            </a:r>
          </a:p>
        </p:txBody>
      </p:sp>
    </p:spTree>
    <p:extLst>
      <p:ext uri="{BB962C8B-B14F-4D97-AF65-F5344CB8AC3E}">
        <p14:creationId xmlns:p14="http://schemas.microsoft.com/office/powerpoint/2010/main" val="2050362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occurs in an uncertain world</a:t>
            </a:r>
          </a:p>
        </p:txBody>
      </p:sp>
      <p:pic>
        <p:nvPicPr>
          <p:cNvPr id="3" name="Picture 2"/>
          <p:cNvPicPr>
            <a:picLocks noChangeAspect="1"/>
          </p:cNvPicPr>
          <p:nvPr/>
        </p:nvPicPr>
        <p:blipFill>
          <a:blip r:embed="rId3"/>
          <a:stretch>
            <a:fillRect/>
          </a:stretch>
        </p:blipFill>
        <p:spPr>
          <a:xfrm>
            <a:off x="1485900" y="930685"/>
            <a:ext cx="6001766" cy="2742413"/>
          </a:xfrm>
          <a:prstGeom prst="rect">
            <a:avLst/>
          </a:prstGeom>
        </p:spPr>
      </p:pic>
    </p:spTree>
    <p:extLst>
      <p:ext uri="{BB962C8B-B14F-4D97-AF65-F5344CB8AC3E}">
        <p14:creationId xmlns:p14="http://schemas.microsoft.com/office/powerpoint/2010/main" val="2250187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a Set Based Approach</a:t>
            </a:r>
          </a:p>
        </p:txBody>
      </p:sp>
      <p:pic>
        <p:nvPicPr>
          <p:cNvPr id="4" name="Picture 3"/>
          <p:cNvPicPr>
            <a:picLocks noChangeAspect="1"/>
          </p:cNvPicPr>
          <p:nvPr/>
        </p:nvPicPr>
        <p:blipFill>
          <a:blip r:embed="rId3"/>
          <a:stretch>
            <a:fillRect/>
          </a:stretch>
        </p:blipFill>
        <p:spPr>
          <a:xfrm>
            <a:off x="1626353" y="1064781"/>
            <a:ext cx="5712095" cy="2557159"/>
          </a:xfrm>
          <a:prstGeom prst="rect">
            <a:avLst/>
          </a:prstGeom>
        </p:spPr>
      </p:pic>
    </p:spTree>
    <p:extLst>
      <p:ext uri="{BB962C8B-B14F-4D97-AF65-F5344CB8AC3E}">
        <p14:creationId xmlns:p14="http://schemas.microsoft.com/office/powerpoint/2010/main" val="3154863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Build incrementally with fast, integrated learning cycles</a:t>
            </a:r>
          </a:p>
        </p:txBody>
      </p:sp>
    </p:spTree>
    <p:extLst>
      <p:ext uri="{BB962C8B-B14F-4D97-AF65-F5344CB8AC3E}">
        <p14:creationId xmlns:p14="http://schemas.microsoft.com/office/powerpoint/2010/main" val="971002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fast learning cycles</a:t>
            </a:r>
          </a:p>
        </p:txBody>
      </p:sp>
      <p:pic>
        <p:nvPicPr>
          <p:cNvPr id="3" name="Picture 2"/>
          <p:cNvPicPr>
            <a:picLocks noChangeAspect="1"/>
          </p:cNvPicPr>
          <p:nvPr/>
        </p:nvPicPr>
        <p:blipFill>
          <a:blip r:embed="rId3"/>
          <a:stretch>
            <a:fillRect/>
          </a:stretch>
        </p:blipFill>
        <p:spPr>
          <a:xfrm>
            <a:off x="1681256" y="1034391"/>
            <a:ext cx="5779584" cy="2627084"/>
          </a:xfrm>
          <a:prstGeom prst="rect">
            <a:avLst/>
          </a:prstGeom>
        </p:spPr>
      </p:pic>
    </p:spTree>
    <p:extLst>
      <p:ext uri="{BB962C8B-B14F-4D97-AF65-F5344CB8AC3E}">
        <p14:creationId xmlns:p14="http://schemas.microsoft.com/office/powerpoint/2010/main" val="1564799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fast learning cycles</a:t>
            </a:r>
          </a:p>
        </p:txBody>
      </p:sp>
      <p:pic>
        <p:nvPicPr>
          <p:cNvPr id="4" name="Picture 3"/>
          <p:cNvPicPr>
            <a:picLocks noChangeAspect="1"/>
          </p:cNvPicPr>
          <p:nvPr/>
        </p:nvPicPr>
        <p:blipFill>
          <a:blip r:embed="rId3"/>
          <a:stretch>
            <a:fillRect/>
          </a:stretch>
        </p:blipFill>
        <p:spPr>
          <a:xfrm>
            <a:off x="1485900" y="1053158"/>
            <a:ext cx="5710251" cy="2526950"/>
          </a:xfrm>
          <a:prstGeom prst="rect">
            <a:avLst/>
          </a:prstGeom>
        </p:spPr>
      </p:pic>
    </p:spTree>
    <p:extLst>
      <p:ext uri="{BB962C8B-B14F-4D97-AF65-F5344CB8AC3E}">
        <p14:creationId xmlns:p14="http://schemas.microsoft.com/office/powerpoint/2010/main" val="527214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points reduce risk</a:t>
            </a:r>
          </a:p>
        </p:txBody>
      </p:sp>
      <p:pic>
        <p:nvPicPr>
          <p:cNvPr id="3" name="Picture 2"/>
          <p:cNvPicPr>
            <a:picLocks noChangeAspect="1"/>
          </p:cNvPicPr>
          <p:nvPr/>
        </p:nvPicPr>
        <p:blipFill>
          <a:blip r:embed="rId3"/>
          <a:stretch>
            <a:fillRect/>
          </a:stretch>
        </p:blipFill>
        <p:spPr>
          <a:xfrm>
            <a:off x="1485899" y="1116604"/>
            <a:ext cx="5852549" cy="2475128"/>
          </a:xfrm>
          <a:prstGeom prst="rect">
            <a:avLst/>
          </a:prstGeom>
        </p:spPr>
      </p:pic>
    </p:spTree>
    <p:extLst>
      <p:ext uri="{BB962C8B-B14F-4D97-AF65-F5344CB8AC3E}">
        <p14:creationId xmlns:p14="http://schemas.microsoft.com/office/powerpoint/2010/main" val="606075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Connect with the Scaled Agile Framework</a:t>
            </a:r>
          </a:p>
        </p:txBody>
      </p:sp>
    </p:spTree>
    <p:extLst>
      <p:ext uri="{BB962C8B-B14F-4D97-AF65-F5344CB8AC3E}">
        <p14:creationId xmlns:p14="http://schemas.microsoft.com/office/powerpoint/2010/main" val="4160124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Base milestones on objective evaluation of working systems</a:t>
            </a:r>
          </a:p>
        </p:txBody>
      </p:sp>
    </p:spTree>
    <p:extLst>
      <p:ext uri="{BB962C8B-B14F-4D97-AF65-F5344CB8AC3E}">
        <p14:creationId xmlns:p14="http://schemas.microsoft.com/office/powerpoint/2010/main" val="1966916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phase gate milestones</a:t>
            </a:r>
          </a:p>
        </p:txBody>
      </p:sp>
      <p:pic>
        <p:nvPicPr>
          <p:cNvPr id="4" name="Picture 3"/>
          <p:cNvPicPr>
            <a:picLocks noChangeAspect="1"/>
          </p:cNvPicPr>
          <p:nvPr/>
        </p:nvPicPr>
        <p:blipFill>
          <a:blip r:embed="rId3"/>
          <a:stretch>
            <a:fillRect/>
          </a:stretch>
        </p:blipFill>
        <p:spPr>
          <a:xfrm>
            <a:off x="1485900" y="1049889"/>
            <a:ext cx="6235640" cy="2844060"/>
          </a:xfrm>
          <a:prstGeom prst="rect">
            <a:avLst/>
          </a:prstGeom>
        </p:spPr>
      </p:pic>
    </p:spTree>
    <p:extLst>
      <p:ext uri="{BB962C8B-B14F-4D97-AF65-F5344CB8AC3E}">
        <p14:creationId xmlns:p14="http://schemas.microsoft.com/office/powerpoint/2010/main" val="1546097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phase gate milestones</a:t>
            </a:r>
          </a:p>
        </p:txBody>
      </p:sp>
      <p:pic>
        <p:nvPicPr>
          <p:cNvPr id="5" name="Picture 4"/>
          <p:cNvPicPr>
            <a:picLocks noChangeAspect="1"/>
          </p:cNvPicPr>
          <p:nvPr/>
        </p:nvPicPr>
        <p:blipFill>
          <a:blip r:embed="rId3"/>
          <a:stretch>
            <a:fillRect/>
          </a:stretch>
        </p:blipFill>
        <p:spPr>
          <a:xfrm>
            <a:off x="1485900" y="1115091"/>
            <a:ext cx="6142336" cy="2685869"/>
          </a:xfrm>
          <a:prstGeom prst="rect">
            <a:avLst/>
          </a:prstGeom>
        </p:spPr>
      </p:pic>
    </p:spTree>
    <p:extLst>
      <p:ext uri="{BB962C8B-B14F-4D97-AF65-F5344CB8AC3E}">
        <p14:creationId xmlns:p14="http://schemas.microsoft.com/office/powerpoint/2010/main" val="4165770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objective milestones</a:t>
            </a:r>
          </a:p>
        </p:txBody>
      </p:sp>
      <p:pic>
        <p:nvPicPr>
          <p:cNvPr id="3" name="Picture 2"/>
          <p:cNvPicPr>
            <a:picLocks noChangeAspect="1"/>
          </p:cNvPicPr>
          <p:nvPr/>
        </p:nvPicPr>
        <p:blipFill>
          <a:blip r:embed="rId3"/>
          <a:stretch>
            <a:fillRect/>
          </a:stretch>
        </p:blipFill>
        <p:spPr>
          <a:xfrm>
            <a:off x="1485900" y="953932"/>
            <a:ext cx="6290158" cy="2916770"/>
          </a:xfrm>
          <a:prstGeom prst="rect">
            <a:avLst/>
          </a:prstGeom>
        </p:spPr>
      </p:pic>
    </p:spTree>
    <p:extLst>
      <p:ext uri="{BB962C8B-B14F-4D97-AF65-F5344CB8AC3E}">
        <p14:creationId xmlns:p14="http://schemas.microsoft.com/office/powerpoint/2010/main" val="2165415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Iterate to the optimum solutions</a:t>
            </a:r>
          </a:p>
        </p:txBody>
      </p:sp>
      <p:pic>
        <p:nvPicPr>
          <p:cNvPr id="4" name="Picture 3"/>
          <p:cNvPicPr>
            <a:picLocks noChangeAspect="1"/>
          </p:cNvPicPr>
          <p:nvPr/>
        </p:nvPicPr>
        <p:blipFill>
          <a:blip r:embed="rId3"/>
          <a:stretch>
            <a:fillRect/>
          </a:stretch>
        </p:blipFill>
        <p:spPr>
          <a:xfrm>
            <a:off x="1485900" y="979905"/>
            <a:ext cx="5935934" cy="2844302"/>
          </a:xfrm>
          <a:prstGeom prst="rect">
            <a:avLst/>
          </a:prstGeom>
        </p:spPr>
      </p:pic>
    </p:spTree>
    <p:extLst>
      <p:ext uri="{BB962C8B-B14F-4D97-AF65-F5344CB8AC3E}">
        <p14:creationId xmlns:p14="http://schemas.microsoft.com/office/powerpoint/2010/main" val="3608141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Visualize and limit WIP, reduce batch sizes, and manage queue lengths</a:t>
            </a:r>
          </a:p>
        </p:txBody>
      </p:sp>
    </p:spTree>
    <p:extLst>
      <p:ext uri="{BB962C8B-B14F-4D97-AF65-F5344CB8AC3E}">
        <p14:creationId xmlns:p14="http://schemas.microsoft.com/office/powerpoint/2010/main" val="4269618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Visualize and limit work in progress</a:t>
            </a:r>
          </a:p>
        </p:txBody>
      </p:sp>
      <p:pic>
        <p:nvPicPr>
          <p:cNvPr id="3" name="Picture 2"/>
          <p:cNvPicPr>
            <a:picLocks noChangeAspect="1"/>
          </p:cNvPicPr>
          <p:nvPr/>
        </p:nvPicPr>
        <p:blipFill>
          <a:blip r:embed="rId3"/>
          <a:stretch>
            <a:fillRect/>
          </a:stretch>
        </p:blipFill>
        <p:spPr>
          <a:xfrm>
            <a:off x="1485900" y="961985"/>
            <a:ext cx="6227739" cy="2850598"/>
          </a:xfrm>
          <a:prstGeom prst="rect">
            <a:avLst/>
          </a:prstGeom>
        </p:spPr>
      </p:pic>
    </p:spTree>
    <p:extLst>
      <p:ext uri="{BB962C8B-B14F-4D97-AF65-F5344CB8AC3E}">
        <p14:creationId xmlns:p14="http://schemas.microsoft.com/office/powerpoint/2010/main" val="2131798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Work in progress constraints</a:t>
            </a:r>
          </a:p>
        </p:txBody>
      </p:sp>
      <p:pic>
        <p:nvPicPr>
          <p:cNvPr id="5" name="Picture 4"/>
          <p:cNvPicPr>
            <a:picLocks noChangeAspect="1"/>
          </p:cNvPicPr>
          <p:nvPr/>
        </p:nvPicPr>
        <p:blipFill>
          <a:blip r:embed="rId3"/>
          <a:stretch>
            <a:fillRect/>
          </a:stretch>
        </p:blipFill>
        <p:spPr>
          <a:xfrm>
            <a:off x="1485900" y="1007510"/>
            <a:ext cx="6055263" cy="2828321"/>
          </a:xfrm>
          <a:prstGeom prst="rect">
            <a:avLst/>
          </a:prstGeom>
        </p:spPr>
      </p:pic>
    </p:spTree>
    <p:extLst>
      <p:ext uri="{BB962C8B-B14F-4D97-AF65-F5344CB8AC3E}">
        <p14:creationId xmlns:p14="http://schemas.microsoft.com/office/powerpoint/2010/main" val="2799662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batch size</a:t>
            </a:r>
          </a:p>
        </p:txBody>
      </p:sp>
      <p:pic>
        <p:nvPicPr>
          <p:cNvPr id="3" name="Picture 2"/>
          <p:cNvPicPr>
            <a:picLocks noChangeAspect="1"/>
          </p:cNvPicPr>
          <p:nvPr/>
        </p:nvPicPr>
        <p:blipFill>
          <a:blip r:embed="rId3"/>
          <a:stretch>
            <a:fillRect/>
          </a:stretch>
        </p:blipFill>
        <p:spPr>
          <a:xfrm>
            <a:off x="1485900" y="1077314"/>
            <a:ext cx="6173402" cy="2758517"/>
          </a:xfrm>
          <a:prstGeom prst="rect">
            <a:avLst/>
          </a:prstGeom>
        </p:spPr>
      </p:pic>
    </p:spTree>
    <p:extLst>
      <p:ext uri="{BB962C8B-B14F-4D97-AF65-F5344CB8AC3E}">
        <p14:creationId xmlns:p14="http://schemas.microsoft.com/office/powerpoint/2010/main" val="2476469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Large batch push</a:t>
            </a:r>
          </a:p>
        </p:txBody>
      </p:sp>
      <p:pic>
        <p:nvPicPr>
          <p:cNvPr id="3" name="Picture 2"/>
          <p:cNvPicPr>
            <a:picLocks noChangeAspect="1"/>
          </p:cNvPicPr>
          <p:nvPr/>
        </p:nvPicPr>
        <p:blipFill>
          <a:blip r:embed="rId3"/>
          <a:stretch>
            <a:fillRect/>
          </a:stretch>
        </p:blipFill>
        <p:spPr>
          <a:xfrm>
            <a:off x="1485900" y="1085305"/>
            <a:ext cx="6156978" cy="2890010"/>
          </a:xfrm>
          <a:prstGeom prst="rect">
            <a:avLst/>
          </a:prstGeom>
        </p:spPr>
      </p:pic>
    </p:spTree>
    <p:extLst>
      <p:ext uri="{BB962C8B-B14F-4D97-AF65-F5344CB8AC3E}">
        <p14:creationId xmlns:p14="http://schemas.microsoft.com/office/powerpoint/2010/main" val="174001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1706101" y="1234259"/>
            <a:ext cx="634341" cy="346249"/>
          </a:xfrm>
          <a:prstGeom prst="rect">
            <a:avLst/>
          </a:prstGeom>
          <a:solidFill>
            <a:schemeClr val="bg1">
              <a:alpha val="0"/>
            </a:schemeClr>
          </a:solidFill>
          <a:ln>
            <a:solidFill>
              <a:schemeClr val="bg1">
                <a:alpha val="0"/>
              </a:schemeClr>
            </a:solidFill>
          </a:ln>
        </p:spPr>
        <p:txBody>
          <a:bodyPr wrap="none" lIns="68580" tIns="34290" rIns="68580" bIns="34290">
            <a:spAutoFit/>
          </a:bodyPr>
          <a:lstStyle/>
          <a:p>
            <a:pPr algn="dist" defTabSz="685800"/>
            <a:r>
              <a:rPr lang="en-US" dirty="0">
                <a:ln w="12700">
                  <a:noFill/>
                  <a:prstDash val="solid"/>
                </a:ln>
                <a:solidFill>
                  <a:srgbClr val="FFFFFF"/>
                </a:solidFill>
                <a:latin typeface="Arial"/>
                <a:cs typeface="Arial"/>
              </a:rPr>
              <a:t>2011</a:t>
            </a:r>
          </a:p>
        </p:txBody>
      </p:sp>
      <p:sp>
        <p:nvSpPr>
          <p:cNvPr id="83" name="Rectangle 82"/>
          <p:cNvSpPr/>
          <p:nvPr/>
        </p:nvSpPr>
        <p:spPr>
          <a:xfrm>
            <a:off x="5902415" y="1234259"/>
            <a:ext cx="830997" cy="346249"/>
          </a:xfrm>
          <a:prstGeom prst="rect">
            <a:avLst/>
          </a:prstGeom>
          <a:solidFill>
            <a:schemeClr val="bg1">
              <a:alpha val="0"/>
            </a:schemeClr>
          </a:solidFill>
          <a:ln>
            <a:solidFill>
              <a:schemeClr val="bg1">
                <a:alpha val="0"/>
              </a:schemeClr>
            </a:solidFill>
          </a:ln>
        </p:spPr>
        <p:txBody>
          <a:bodyPr wrap="none" lIns="68580" tIns="34290" rIns="68580" bIns="34290">
            <a:spAutoFit/>
          </a:bodyPr>
          <a:lstStyle/>
          <a:p>
            <a:pPr algn="dist" defTabSz="685800"/>
            <a:r>
              <a:rPr lang="en-US" dirty="0">
                <a:ln w="12700">
                  <a:noFill/>
                  <a:prstDash val="solid"/>
                </a:ln>
                <a:solidFill>
                  <a:srgbClr val="FFFFFF"/>
                </a:solidFill>
                <a:latin typeface="Arial"/>
                <a:cs typeface="Arial"/>
              </a:rPr>
              <a:t>Now…</a:t>
            </a:r>
          </a:p>
        </p:txBody>
      </p:sp>
      <p:sp>
        <p:nvSpPr>
          <p:cNvPr id="19" name="TextBox 18"/>
          <p:cNvSpPr txBox="1"/>
          <p:nvPr/>
        </p:nvSpPr>
        <p:spPr>
          <a:xfrm>
            <a:off x="457201" y="912143"/>
            <a:ext cx="8102905" cy="2462213"/>
          </a:xfrm>
          <a:prstGeom prst="rect">
            <a:avLst/>
          </a:prstGeom>
          <a:noFill/>
        </p:spPr>
        <p:txBody>
          <a:bodyPr wrap="square" rtlCol="0">
            <a:spAutoFit/>
          </a:bodyPr>
          <a:lstStyle/>
          <a:p>
            <a:pPr defTabSz="685800"/>
            <a:r>
              <a:rPr lang="en-US" sz="1400" dirty="0">
                <a:solidFill>
                  <a:srgbClr val="465064"/>
                </a:solidFill>
                <a:latin typeface="Arial"/>
                <a:cs typeface="Arial"/>
              </a:rPr>
              <a:t>Our development methods must keep pace with an increasingly complex world </a:t>
            </a:r>
          </a:p>
          <a:p>
            <a:pPr defTabSz="685800"/>
            <a:endParaRPr lang="en-US" sz="1400" dirty="0">
              <a:solidFill>
                <a:srgbClr val="465064"/>
              </a:solidFill>
              <a:latin typeface="Arial"/>
              <a:cs typeface="Arial"/>
            </a:endParaRPr>
          </a:p>
          <a:p>
            <a:pPr marL="257175" indent="-257175" algn="just" defTabSz="685800">
              <a:buFont typeface="Wingdings" panose="05000000000000000000" pitchFamily="2" charset="2"/>
              <a:buChar char="Ø"/>
            </a:pPr>
            <a:r>
              <a:rPr lang="en-IN" sz="1400" dirty="0">
                <a:solidFill>
                  <a:srgbClr val="565656"/>
                </a:solidFill>
                <a:latin typeface="Arial"/>
                <a:cs typeface="Arial"/>
              </a:rPr>
              <a:t>We’ve had Moore’s Law for hardware, and now software is</a:t>
            </a:r>
          </a:p>
          <a:p>
            <a:pPr algn="just" defTabSz="685800"/>
            <a:r>
              <a:rPr lang="en-IN" sz="1400" dirty="0">
                <a:solidFill>
                  <a:srgbClr val="565656"/>
                </a:solidFill>
                <a:latin typeface="Arial"/>
                <a:cs typeface="Arial"/>
              </a:rPr>
              <a:t>eating the world</a:t>
            </a:r>
          </a:p>
          <a:p>
            <a:pPr algn="just" defTabSz="685800"/>
            <a:endParaRPr lang="en-IN" sz="1400" dirty="0">
              <a:solidFill>
                <a:srgbClr val="565656"/>
              </a:solidFill>
              <a:latin typeface="Arial"/>
              <a:cs typeface="Arial"/>
            </a:endParaRPr>
          </a:p>
          <a:p>
            <a:pPr marL="257175" indent="-257175" algn="just" defTabSz="685800">
              <a:buFont typeface="Wingdings" panose="05000000000000000000" pitchFamily="2" charset="2"/>
              <a:buChar char="Ø"/>
            </a:pPr>
            <a:r>
              <a:rPr lang="en-IN" sz="1400" dirty="0">
                <a:solidFill>
                  <a:srgbClr val="565656"/>
                </a:solidFill>
                <a:latin typeface="Arial"/>
                <a:cs typeface="Arial"/>
              </a:rPr>
              <a:t>Our development practices haven’t kept pace; Agile shows</a:t>
            </a:r>
          </a:p>
          <a:p>
            <a:pPr algn="just" defTabSz="685800"/>
            <a:r>
              <a:rPr lang="en-IN" sz="1400" dirty="0">
                <a:solidFill>
                  <a:srgbClr val="565656"/>
                </a:solidFill>
                <a:latin typeface="Arial"/>
                <a:cs typeface="Arial"/>
              </a:rPr>
              <a:t>the greatest promise, but was developed for small teams</a:t>
            </a:r>
          </a:p>
          <a:p>
            <a:pPr algn="just" defTabSz="685800"/>
            <a:endParaRPr lang="en-IN" sz="1400" dirty="0">
              <a:solidFill>
                <a:srgbClr val="565656"/>
              </a:solidFill>
              <a:latin typeface="Arial"/>
              <a:cs typeface="Arial"/>
            </a:endParaRPr>
          </a:p>
          <a:p>
            <a:pPr marL="257175" indent="-257175" algn="just" defTabSz="685800">
              <a:buFont typeface="Wingdings" panose="05000000000000000000" pitchFamily="2" charset="2"/>
              <a:buChar char="Ø"/>
            </a:pPr>
            <a:r>
              <a:rPr lang="en-IN" sz="1400" dirty="0">
                <a:solidFill>
                  <a:srgbClr val="565656"/>
                </a:solidFill>
                <a:latin typeface="Arial"/>
                <a:cs typeface="Arial"/>
              </a:rPr>
              <a:t> We need a new approach, one that harnesses the power of</a:t>
            </a:r>
          </a:p>
          <a:p>
            <a:pPr algn="just" defTabSz="685800"/>
            <a:r>
              <a:rPr lang="en-IN" sz="1400" dirty="0">
                <a:solidFill>
                  <a:srgbClr val="565656"/>
                </a:solidFill>
                <a:latin typeface="Arial"/>
                <a:cs typeface="Arial"/>
              </a:rPr>
              <a:t>Agile and Lean, and applies to the needs of the enterprises</a:t>
            </a:r>
          </a:p>
          <a:p>
            <a:pPr algn="just" defTabSz="685800"/>
            <a:r>
              <a:rPr lang="en-IN" sz="1400" dirty="0">
                <a:solidFill>
                  <a:srgbClr val="565656"/>
                </a:solidFill>
                <a:latin typeface="Arial"/>
                <a:cs typeface="Arial"/>
              </a:rPr>
              <a:t>who build the world’s most important software and systems.</a:t>
            </a:r>
            <a:endParaRPr lang="en-US" sz="1400" dirty="0">
              <a:solidFill>
                <a:srgbClr val="465064"/>
              </a:solidFill>
              <a:latin typeface="Arial"/>
              <a:cs typeface="Arial"/>
            </a:endParaRPr>
          </a:p>
        </p:txBody>
      </p:sp>
      <p:sp>
        <p:nvSpPr>
          <p:cNvPr id="2" name="Title 1"/>
          <p:cNvSpPr>
            <a:spLocks noGrp="1"/>
          </p:cNvSpPr>
          <p:nvPr>
            <p:ph type="title"/>
          </p:nvPr>
        </p:nvSpPr>
        <p:spPr/>
        <p:txBody>
          <a:bodyPr/>
          <a:lstStyle/>
          <a:p>
            <a:r>
              <a:rPr lang="en-US" dirty="0"/>
              <a:t>How do we keep pace?</a:t>
            </a:r>
          </a:p>
        </p:txBody>
      </p:sp>
      <p:pic>
        <p:nvPicPr>
          <p:cNvPr id="3" name="Picture 2">
            <a:extLst>
              <a:ext uri="{FF2B5EF4-FFF2-40B4-BE49-F238E27FC236}">
                <a16:creationId xmlns:a16="http://schemas.microsoft.com/office/drawing/2014/main" id="{17F79E05-47EA-48C3-9492-0D2CA8B8BCA0}"/>
              </a:ext>
            </a:extLst>
          </p:cNvPr>
          <p:cNvPicPr>
            <a:picLocks noChangeAspect="1"/>
          </p:cNvPicPr>
          <p:nvPr/>
        </p:nvPicPr>
        <p:blipFill>
          <a:blip r:embed="rId3"/>
          <a:stretch>
            <a:fillRect/>
          </a:stretch>
        </p:blipFill>
        <p:spPr>
          <a:xfrm>
            <a:off x="6964767" y="1837042"/>
            <a:ext cx="2040742" cy="2129030"/>
          </a:xfrm>
          <a:prstGeom prst="rect">
            <a:avLst/>
          </a:prstGeom>
        </p:spPr>
      </p:pic>
    </p:spTree>
    <p:extLst>
      <p:ext uri="{BB962C8B-B14F-4D97-AF65-F5344CB8AC3E}">
        <p14:creationId xmlns:p14="http://schemas.microsoft.com/office/powerpoint/2010/main" val="1951785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Small batch pull</a:t>
            </a:r>
          </a:p>
        </p:txBody>
      </p:sp>
      <p:pic>
        <p:nvPicPr>
          <p:cNvPr id="3" name="Picture 2"/>
          <p:cNvPicPr>
            <a:picLocks noChangeAspect="1"/>
          </p:cNvPicPr>
          <p:nvPr/>
        </p:nvPicPr>
        <p:blipFill>
          <a:blip r:embed="rId3"/>
          <a:stretch>
            <a:fillRect/>
          </a:stretch>
        </p:blipFill>
        <p:spPr>
          <a:xfrm>
            <a:off x="1485900" y="1091540"/>
            <a:ext cx="6068357" cy="2814033"/>
          </a:xfrm>
          <a:prstGeom prst="rect">
            <a:avLst/>
          </a:prstGeom>
        </p:spPr>
      </p:pic>
    </p:spTree>
    <p:extLst>
      <p:ext uri="{BB962C8B-B14F-4D97-AF65-F5344CB8AC3E}">
        <p14:creationId xmlns:p14="http://schemas.microsoft.com/office/powerpoint/2010/main" val="232594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optimum batch size</a:t>
            </a:r>
          </a:p>
        </p:txBody>
      </p:sp>
      <p:pic>
        <p:nvPicPr>
          <p:cNvPr id="3" name="Picture 2"/>
          <p:cNvPicPr>
            <a:picLocks noChangeAspect="1"/>
          </p:cNvPicPr>
          <p:nvPr/>
        </p:nvPicPr>
        <p:blipFill>
          <a:blip r:embed="rId3"/>
          <a:stretch>
            <a:fillRect/>
          </a:stretch>
        </p:blipFill>
        <p:spPr>
          <a:xfrm>
            <a:off x="1485900" y="1039779"/>
            <a:ext cx="6099224" cy="2784428"/>
          </a:xfrm>
          <a:prstGeom prst="rect">
            <a:avLst/>
          </a:prstGeom>
        </p:spPr>
      </p:pic>
    </p:spTree>
    <p:extLst>
      <p:ext uri="{BB962C8B-B14F-4D97-AF65-F5344CB8AC3E}">
        <p14:creationId xmlns:p14="http://schemas.microsoft.com/office/powerpoint/2010/main" val="2729853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optimum batch size</a:t>
            </a:r>
          </a:p>
        </p:txBody>
      </p:sp>
      <p:pic>
        <p:nvPicPr>
          <p:cNvPr id="3" name="Picture 2"/>
          <p:cNvPicPr>
            <a:picLocks noChangeAspect="1"/>
          </p:cNvPicPr>
          <p:nvPr/>
        </p:nvPicPr>
        <p:blipFill>
          <a:blip r:embed="rId3"/>
          <a:stretch>
            <a:fillRect/>
          </a:stretch>
        </p:blipFill>
        <p:spPr>
          <a:xfrm>
            <a:off x="1346414" y="1040688"/>
            <a:ext cx="6346635" cy="2899756"/>
          </a:xfrm>
          <a:prstGeom prst="rect">
            <a:avLst/>
          </a:prstGeom>
        </p:spPr>
      </p:pic>
    </p:spTree>
    <p:extLst>
      <p:ext uri="{BB962C8B-B14F-4D97-AF65-F5344CB8AC3E}">
        <p14:creationId xmlns:p14="http://schemas.microsoft.com/office/powerpoint/2010/main" val="3760318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queue lengths</a:t>
            </a:r>
          </a:p>
        </p:txBody>
      </p:sp>
      <p:pic>
        <p:nvPicPr>
          <p:cNvPr id="3" name="Picture 2"/>
          <p:cNvPicPr>
            <a:picLocks noChangeAspect="1"/>
          </p:cNvPicPr>
          <p:nvPr/>
        </p:nvPicPr>
        <p:blipFill>
          <a:blip r:embed="rId3"/>
          <a:stretch>
            <a:fillRect/>
          </a:stretch>
        </p:blipFill>
        <p:spPr>
          <a:xfrm>
            <a:off x="1485900" y="926266"/>
            <a:ext cx="6292588" cy="2967683"/>
          </a:xfrm>
          <a:prstGeom prst="rect">
            <a:avLst/>
          </a:prstGeom>
        </p:spPr>
      </p:pic>
    </p:spTree>
    <p:extLst>
      <p:ext uri="{BB962C8B-B14F-4D97-AF65-F5344CB8AC3E}">
        <p14:creationId xmlns:p14="http://schemas.microsoft.com/office/powerpoint/2010/main" val="2078519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queue lengths</a:t>
            </a:r>
          </a:p>
        </p:txBody>
      </p:sp>
      <p:pic>
        <p:nvPicPr>
          <p:cNvPr id="3" name="Picture 2"/>
          <p:cNvPicPr>
            <a:picLocks noChangeAspect="1"/>
          </p:cNvPicPr>
          <p:nvPr/>
        </p:nvPicPr>
        <p:blipFill>
          <a:blip r:embed="rId3"/>
          <a:stretch>
            <a:fillRect/>
          </a:stretch>
        </p:blipFill>
        <p:spPr>
          <a:xfrm>
            <a:off x="1485900" y="935226"/>
            <a:ext cx="6154766" cy="2947100"/>
          </a:xfrm>
          <a:prstGeom prst="rect">
            <a:avLst/>
          </a:prstGeom>
        </p:spPr>
      </p:pic>
    </p:spTree>
    <p:extLst>
      <p:ext uri="{BB962C8B-B14F-4D97-AF65-F5344CB8AC3E}">
        <p14:creationId xmlns:p14="http://schemas.microsoft.com/office/powerpoint/2010/main" val="1018208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Apply cadence, synchronize with cross-domain planning</a:t>
            </a:r>
          </a:p>
        </p:txBody>
      </p:sp>
    </p:spTree>
    <p:extLst>
      <p:ext uri="{BB962C8B-B14F-4D97-AF65-F5344CB8AC3E}">
        <p14:creationId xmlns:p14="http://schemas.microsoft.com/office/powerpoint/2010/main" val="400622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Cadence and Synchronization</a:t>
            </a:r>
          </a:p>
        </p:txBody>
      </p:sp>
      <p:pic>
        <p:nvPicPr>
          <p:cNvPr id="3" name="Picture 2"/>
          <p:cNvPicPr>
            <a:picLocks noChangeAspect="1"/>
          </p:cNvPicPr>
          <p:nvPr/>
        </p:nvPicPr>
        <p:blipFill>
          <a:blip r:embed="rId3"/>
          <a:stretch>
            <a:fillRect/>
          </a:stretch>
        </p:blipFill>
        <p:spPr>
          <a:xfrm>
            <a:off x="1485900" y="906590"/>
            <a:ext cx="6157754" cy="2929241"/>
          </a:xfrm>
          <a:prstGeom prst="rect">
            <a:avLst/>
          </a:prstGeom>
        </p:spPr>
      </p:pic>
    </p:spTree>
    <p:extLst>
      <p:ext uri="{BB962C8B-B14F-4D97-AF65-F5344CB8AC3E}">
        <p14:creationId xmlns:p14="http://schemas.microsoft.com/office/powerpoint/2010/main" val="175838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variability and planning cadence</a:t>
            </a:r>
          </a:p>
        </p:txBody>
      </p:sp>
      <p:pic>
        <p:nvPicPr>
          <p:cNvPr id="3" name="Picture 2"/>
          <p:cNvPicPr>
            <a:picLocks noChangeAspect="1"/>
          </p:cNvPicPr>
          <p:nvPr/>
        </p:nvPicPr>
        <p:blipFill>
          <a:blip r:embed="rId3"/>
          <a:stretch>
            <a:fillRect/>
          </a:stretch>
        </p:blipFill>
        <p:spPr>
          <a:xfrm>
            <a:off x="1485900" y="975424"/>
            <a:ext cx="5957161" cy="2901509"/>
          </a:xfrm>
          <a:prstGeom prst="rect">
            <a:avLst/>
          </a:prstGeom>
        </p:spPr>
      </p:pic>
    </p:spTree>
    <p:extLst>
      <p:ext uri="{BB962C8B-B14F-4D97-AF65-F5344CB8AC3E}">
        <p14:creationId xmlns:p14="http://schemas.microsoft.com/office/powerpoint/2010/main" val="1794495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Synchronizes with cross domain Planning</a:t>
            </a:r>
            <a:endParaRPr lang="en-US" dirty="0"/>
          </a:p>
        </p:txBody>
      </p:sp>
      <p:pic>
        <p:nvPicPr>
          <p:cNvPr id="6" name="Picture 5" descr="Figure-1.-Release-Planning-Picture-1024x228.png"/>
          <p:cNvPicPr>
            <a:picLocks noChangeAspect="1"/>
          </p:cNvPicPr>
          <p:nvPr/>
        </p:nvPicPr>
        <p:blipFill rotWithShape="1">
          <a:blip r:embed="rId3">
            <a:extLst>
              <a:ext uri="{28A0092B-C50C-407E-A947-70E740481C1C}">
                <a14:useLocalDpi xmlns:a14="http://schemas.microsoft.com/office/drawing/2010/main" val="0"/>
              </a:ext>
            </a:extLst>
          </a:blip>
          <a:srcRect l="4217" r="4259"/>
          <a:stretch/>
        </p:blipFill>
        <p:spPr>
          <a:xfrm>
            <a:off x="2262229" y="3036641"/>
            <a:ext cx="4707095" cy="1199526"/>
          </a:xfrm>
          <a:prstGeom prst="rect">
            <a:avLst/>
          </a:prstGeom>
        </p:spPr>
      </p:pic>
      <p:sp>
        <p:nvSpPr>
          <p:cNvPr id="4" name="TextBox 3"/>
          <p:cNvSpPr txBox="1"/>
          <p:nvPr/>
        </p:nvSpPr>
        <p:spPr>
          <a:xfrm>
            <a:off x="2164257" y="1664119"/>
            <a:ext cx="5164006" cy="1770485"/>
          </a:xfrm>
          <a:prstGeom prst="rect">
            <a:avLst/>
          </a:prstGeom>
          <a:noFill/>
        </p:spPr>
        <p:txBody>
          <a:bodyPr wrap="square" rtlCol="0">
            <a:spAutoFit/>
          </a:bodyPr>
          <a:lstStyle/>
          <a:p>
            <a:pPr marL="228600" indent="-228600" fontAlgn="base">
              <a:lnSpc>
                <a:spcPct val="110000"/>
              </a:lnSpc>
              <a:spcAft>
                <a:spcPts val="338"/>
              </a:spcAft>
              <a:buClr>
                <a:srgbClr val="565656">
                  <a:lumMod val="50000"/>
                  <a:lumOff val="50000"/>
                </a:srgbClr>
              </a:buClr>
              <a:buSzPct val="100000"/>
              <a:buFont typeface="Webdings" pitchFamily="18" charset="2"/>
              <a:buChar char="4"/>
              <a:defRPr/>
            </a:pPr>
            <a:r>
              <a:rPr lang="en-IN" sz="1200" dirty="0">
                <a:solidFill>
                  <a:srgbClr val="3C3C3C"/>
                </a:solidFill>
              </a:rPr>
              <a:t>All stakeholders face-to-face (but typically multiple locations) </a:t>
            </a:r>
          </a:p>
          <a:p>
            <a:pPr marL="228600" indent="-228600" fontAlgn="base">
              <a:lnSpc>
                <a:spcPct val="110000"/>
              </a:lnSpc>
              <a:spcAft>
                <a:spcPts val="338"/>
              </a:spcAft>
              <a:buClr>
                <a:srgbClr val="565656">
                  <a:lumMod val="50000"/>
                  <a:lumOff val="50000"/>
                </a:srgbClr>
              </a:buClr>
              <a:buSzPct val="100000"/>
              <a:buFont typeface="Webdings" pitchFamily="18" charset="2"/>
              <a:buChar char="4"/>
              <a:defRPr/>
            </a:pPr>
            <a:r>
              <a:rPr lang="en-IN" sz="1200" dirty="0">
                <a:solidFill>
                  <a:srgbClr val="3C3C3C"/>
                </a:solidFill>
              </a:rPr>
              <a:t>Management sets the mission, with minimum possible constraints</a:t>
            </a:r>
          </a:p>
          <a:p>
            <a:pPr marL="228600" indent="-228600" fontAlgn="base">
              <a:lnSpc>
                <a:spcPct val="110000"/>
              </a:lnSpc>
              <a:spcAft>
                <a:spcPts val="338"/>
              </a:spcAft>
              <a:buClr>
                <a:srgbClr val="565656">
                  <a:lumMod val="50000"/>
                  <a:lumOff val="50000"/>
                </a:srgbClr>
              </a:buClr>
              <a:buSzPct val="100000"/>
              <a:buFont typeface="Webdings" pitchFamily="18" charset="2"/>
              <a:buChar char="4"/>
              <a:defRPr/>
            </a:pPr>
            <a:r>
              <a:rPr lang="en-IN" sz="1200" dirty="0">
                <a:solidFill>
                  <a:srgbClr val="565656"/>
                </a:solidFill>
              </a:rPr>
              <a:t>Requirements and design emerge</a:t>
            </a:r>
          </a:p>
          <a:p>
            <a:pPr marL="228600" indent="-228600" fontAlgn="base">
              <a:lnSpc>
                <a:spcPct val="110000"/>
              </a:lnSpc>
              <a:spcAft>
                <a:spcPts val="338"/>
              </a:spcAft>
              <a:buClr>
                <a:srgbClr val="565656">
                  <a:lumMod val="50000"/>
                  <a:lumOff val="50000"/>
                </a:srgbClr>
              </a:buClr>
              <a:buSzPct val="100000"/>
              <a:buFont typeface="Webdings" pitchFamily="18" charset="2"/>
              <a:buChar char="4"/>
              <a:defRPr/>
            </a:pPr>
            <a:r>
              <a:rPr lang="en-IN" sz="1200" dirty="0">
                <a:solidFill>
                  <a:srgbClr val="565656"/>
                </a:solidFill>
              </a:rPr>
              <a:t>Important stakeholder decisions are accelerated</a:t>
            </a:r>
          </a:p>
          <a:p>
            <a:pPr marL="228600" indent="-228600" fontAlgn="base">
              <a:lnSpc>
                <a:spcPct val="110000"/>
              </a:lnSpc>
              <a:spcAft>
                <a:spcPts val="338"/>
              </a:spcAft>
              <a:buClr>
                <a:srgbClr val="565656">
                  <a:lumMod val="50000"/>
                  <a:lumOff val="50000"/>
                </a:srgbClr>
              </a:buClr>
              <a:buSzPct val="100000"/>
              <a:buFont typeface="Webdings" pitchFamily="18" charset="2"/>
              <a:buChar char="4"/>
              <a:defRPr/>
            </a:pPr>
            <a:r>
              <a:rPr lang="en-IN" sz="1200" dirty="0">
                <a:solidFill>
                  <a:srgbClr val="565656"/>
                </a:solidFill>
              </a:rPr>
              <a:t>Teams create—and take responsibility for—plans</a:t>
            </a:r>
            <a:endParaRPr lang="en-US" sz="1200" dirty="0">
              <a:solidFill>
                <a:srgbClr val="565656"/>
              </a:solidFill>
            </a:endParaRPr>
          </a:p>
          <a:p>
            <a:pPr marL="228600" indent="-228600" fontAlgn="base">
              <a:lnSpc>
                <a:spcPct val="110000"/>
              </a:lnSpc>
              <a:spcAft>
                <a:spcPts val="338"/>
              </a:spcAft>
              <a:buClr>
                <a:srgbClr val="565656">
                  <a:lumMod val="50000"/>
                  <a:lumOff val="50000"/>
                </a:srgbClr>
              </a:buClr>
              <a:buSzPct val="100000"/>
              <a:buFont typeface="Webdings" pitchFamily="18" charset="2"/>
              <a:buChar char="4"/>
              <a:defRPr/>
            </a:pPr>
            <a:endParaRPr lang="en-IN" sz="1350" dirty="0">
              <a:solidFill>
                <a:srgbClr val="3C3C3C"/>
              </a:solidFill>
            </a:endParaRPr>
          </a:p>
          <a:p>
            <a:pPr marL="228600" indent="-228600" fontAlgn="base">
              <a:lnSpc>
                <a:spcPct val="110000"/>
              </a:lnSpc>
              <a:spcAft>
                <a:spcPts val="338"/>
              </a:spcAft>
              <a:buClr>
                <a:srgbClr val="565656">
                  <a:lumMod val="50000"/>
                  <a:lumOff val="50000"/>
                </a:srgbClr>
              </a:buClr>
              <a:buSzPct val="100000"/>
              <a:buFont typeface="Webdings" pitchFamily="18" charset="2"/>
              <a:buChar char="4"/>
              <a:defRPr/>
            </a:pPr>
            <a:endParaRPr lang="en-US" sz="1200" dirty="0">
              <a:solidFill>
                <a:srgbClr val="3C3C3C"/>
              </a:solidFill>
            </a:endParaRPr>
          </a:p>
        </p:txBody>
      </p:sp>
      <p:sp>
        <p:nvSpPr>
          <p:cNvPr id="5" name="TextBox 4"/>
          <p:cNvSpPr txBox="1"/>
          <p:nvPr/>
        </p:nvSpPr>
        <p:spPr>
          <a:xfrm>
            <a:off x="1448327" y="1205722"/>
            <a:ext cx="6500421" cy="422423"/>
          </a:xfrm>
          <a:prstGeom prst="rect">
            <a:avLst/>
          </a:prstGeom>
          <a:noFill/>
        </p:spPr>
        <p:txBody>
          <a:bodyPr wrap="square" rtlCol="0">
            <a:spAutoFit/>
          </a:bodyPr>
          <a:lstStyle/>
          <a:p>
            <a:pPr>
              <a:lnSpc>
                <a:spcPct val="110000"/>
              </a:lnSpc>
            </a:pPr>
            <a:r>
              <a:rPr lang="en-IN" sz="975" i="1" dirty="0">
                <a:solidFill>
                  <a:srgbClr val="E05E0D"/>
                </a:solidFill>
              </a:rPr>
              <a:t>Future product development tasks can’t be pre-determined. Distribute planning and control to those who can understand and react to the end results.    </a:t>
            </a:r>
            <a:r>
              <a:rPr lang="en-US" sz="975" i="1" dirty="0">
                <a:solidFill>
                  <a:srgbClr val="E05E0D"/>
                </a:solidFill>
              </a:rPr>
              <a:t>— </a:t>
            </a:r>
            <a:r>
              <a:rPr lang="en-IN" sz="975" i="1" dirty="0">
                <a:solidFill>
                  <a:srgbClr val="E05E0D"/>
                </a:solidFill>
              </a:rPr>
              <a:t>Michael Kennedy, Product Development for the Lean Enterprise</a:t>
            </a:r>
          </a:p>
        </p:txBody>
      </p:sp>
      <p:sp>
        <p:nvSpPr>
          <p:cNvPr id="3" name="Rectangle 2"/>
          <p:cNvSpPr/>
          <p:nvPr/>
        </p:nvSpPr>
        <p:spPr>
          <a:xfrm>
            <a:off x="2262229" y="4056884"/>
            <a:ext cx="4707095" cy="196208"/>
          </a:xfrm>
          <a:prstGeom prst="rect">
            <a:avLst/>
          </a:prstGeom>
          <a:solidFill>
            <a:srgbClr val="000000">
              <a:alpha val="63922"/>
            </a:srgbClr>
          </a:solidFill>
        </p:spPr>
        <p:txBody>
          <a:bodyPr wrap="square">
            <a:spAutoFit/>
          </a:bodyPr>
          <a:lstStyle/>
          <a:p>
            <a:endParaRPr lang="en-US" sz="675" dirty="0">
              <a:solidFill>
                <a:srgbClr val="565656"/>
              </a:solidFill>
            </a:endParaRPr>
          </a:p>
        </p:txBody>
      </p:sp>
      <p:sp>
        <p:nvSpPr>
          <p:cNvPr id="9" name="Rectangle 8"/>
          <p:cNvSpPr/>
          <p:nvPr/>
        </p:nvSpPr>
        <p:spPr>
          <a:xfrm>
            <a:off x="2580085" y="4050725"/>
            <a:ext cx="4071382" cy="196208"/>
          </a:xfrm>
          <a:prstGeom prst="rect">
            <a:avLst/>
          </a:prstGeom>
          <a:noFill/>
        </p:spPr>
        <p:txBody>
          <a:bodyPr wrap="square">
            <a:spAutoFit/>
          </a:bodyPr>
          <a:lstStyle/>
          <a:p>
            <a:pPr algn="ctr"/>
            <a:r>
              <a:rPr lang="en-US" sz="675" b="1" dirty="0">
                <a:solidFill>
                  <a:srgbClr val="FFFFFF"/>
                </a:solidFill>
              </a:rPr>
              <a:t>For a short video PI planning example, see: https://</a:t>
            </a:r>
            <a:r>
              <a:rPr lang="en-US" sz="675" b="1" dirty="0" err="1">
                <a:solidFill>
                  <a:srgbClr val="FFFFFF"/>
                </a:solidFill>
              </a:rPr>
              <a:t>youtu.be</a:t>
            </a:r>
            <a:r>
              <a:rPr lang="en-US" sz="675" b="1" dirty="0">
                <a:solidFill>
                  <a:srgbClr val="FFFFFF"/>
                </a:solidFill>
              </a:rPr>
              <a:t>/ZZAtl7nAB1M</a:t>
            </a:r>
          </a:p>
        </p:txBody>
      </p:sp>
    </p:spTree>
    <p:extLst>
      <p:ext uri="{BB962C8B-B14F-4D97-AF65-F5344CB8AC3E}">
        <p14:creationId xmlns:p14="http://schemas.microsoft.com/office/powerpoint/2010/main" val="93578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Unlock the intrinsic motivation of knowledge workers</a:t>
            </a:r>
          </a:p>
        </p:txBody>
      </p:sp>
    </p:spTree>
    <p:extLst>
      <p:ext uri="{BB962C8B-B14F-4D97-AF65-F5344CB8AC3E}">
        <p14:creationId xmlns:p14="http://schemas.microsoft.com/office/powerpoint/2010/main" val="408758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83" y="0"/>
            <a:ext cx="9144000" cy="4721772"/>
          </a:xfrm>
          <a:prstGeom prst="rect">
            <a:avLst/>
          </a:prstGeom>
          <a:solidFill>
            <a:srgbClr val="2F5FAC"/>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2" name="Title 1"/>
          <p:cNvSpPr>
            <a:spLocks noGrp="1"/>
          </p:cNvSpPr>
          <p:nvPr>
            <p:ph type="title" idx="4294967295"/>
          </p:nvPr>
        </p:nvSpPr>
        <p:spPr>
          <a:xfrm>
            <a:off x="253244" y="535016"/>
            <a:ext cx="2734322" cy="875999"/>
          </a:xfrm>
          <a:prstGeom prst="rect">
            <a:avLst/>
          </a:prstGeom>
        </p:spPr>
        <p:txBody>
          <a:bodyPr/>
          <a:lstStyle/>
          <a:p>
            <a:r>
              <a:rPr lang="en-US" dirty="0">
                <a:solidFill>
                  <a:schemeClr val="bg1"/>
                </a:solidFill>
              </a:rPr>
              <a:t>We thought we’d be developing like this.</a:t>
            </a:r>
          </a:p>
        </p:txBody>
      </p:sp>
      <p:pic>
        <p:nvPicPr>
          <p:cNvPr id="5" name="Picture 4" descr="programm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2926" y="535016"/>
            <a:ext cx="5610534" cy="3927374"/>
          </a:xfrm>
          <a:prstGeom prst="rect">
            <a:avLst/>
          </a:prstGeom>
          <a:effectLst>
            <a:outerShdw blurRad="279400" dist="50800" dir="5400000" algn="ctr" rotWithShape="0">
              <a:schemeClr val="tx2">
                <a:alpha val="31000"/>
              </a:schemeClr>
            </a:outerShdw>
          </a:effectLst>
        </p:spPr>
      </p:pic>
    </p:spTree>
    <p:extLst>
      <p:ext uri="{BB962C8B-B14F-4D97-AF65-F5344CB8AC3E}">
        <p14:creationId xmlns:p14="http://schemas.microsoft.com/office/powerpoint/2010/main" val="3611085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 The puzzling puzzles of Harry Harlow</a:t>
            </a:r>
          </a:p>
        </p:txBody>
      </p:sp>
      <p:pic>
        <p:nvPicPr>
          <p:cNvPr id="3" name="Picture 2"/>
          <p:cNvPicPr>
            <a:picLocks noChangeAspect="1"/>
          </p:cNvPicPr>
          <p:nvPr/>
        </p:nvPicPr>
        <p:blipFill>
          <a:blip r:embed="rId3"/>
          <a:stretch>
            <a:fillRect/>
          </a:stretch>
        </p:blipFill>
        <p:spPr>
          <a:xfrm>
            <a:off x="1485900" y="913734"/>
            <a:ext cx="6287136" cy="2887226"/>
          </a:xfrm>
          <a:prstGeom prst="rect">
            <a:avLst/>
          </a:prstGeom>
        </p:spPr>
      </p:pic>
    </p:spTree>
    <p:extLst>
      <p:ext uri="{BB962C8B-B14F-4D97-AF65-F5344CB8AC3E}">
        <p14:creationId xmlns:p14="http://schemas.microsoft.com/office/powerpoint/2010/main" val="3797839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 Decentralize decision making</a:t>
            </a:r>
          </a:p>
        </p:txBody>
      </p:sp>
    </p:spTree>
    <p:extLst>
      <p:ext uri="{BB962C8B-B14F-4D97-AF65-F5344CB8AC3E}">
        <p14:creationId xmlns:p14="http://schemas.microsoft.com/office/powerpoint/2010/main" val="2132301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 decision-making</a:t>
            </a:r>
          </a:p>
        </p:txBody>
      </p:sp>
      <p:pic>
        <p:nvPicPr>
          <p:cNvPr id="3" name="Picture 2"/>
          <p:cNvPicPr>
            <a:picLocks noChangeAspect="1"/>
          </p:cNvPicPr>
          <p:nvPr/>
        </p:nvPicPr>
        <p:blipFill>
          <a:blip r:embed="rId3"/>
          <a:stretch>
            <a:fillRect/>
          </a:stretch>
        </p:blipFill>
        <p:spPr>
          <a:xfrm>
            <a:off x="1485900" y="1008539"/>
            <a:ext cx="6107896" cy="2873787"/>
          </a:xfrm>
          <a:prstGeom prst="rect">
            <a:avLst/>
          </a:prstGeom>
        </p:spPr>
      </p:pic>
    </p:spTree>
    <p:extLst>
      <p:ext uri="{BB962C8B-B14F-4D97-AF65-F5344CB8AC3E}">
        <p14:creationId xmlns:p14="http://schemas.microsoft.com/office/powerpoint/2010/main" val="63194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 Identify Scrum, Kanban and XP Practices </a:t>
            </a:r>
          </a:p>
        </p:txBody>
      </p:sp>
    </p:spTree>
    <p:extLst>
      <p:ext uri="{BB962C8B-B14F-4D97-AF65-F5344CB8AC3E}">
        <p14:creationId xmlns:p14="http://schemas.microsoft.com/office/powerpoint/2010/main" val="27575402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From traditional development to Agile</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pic>
        <p:nvPicPr>
          <p:cNvPr id="4" name="Picture 3">
            <a:extLst>
              <a:ext uri="{FF2B5EF4-FFF2-40B4-BE49-F238E27FC236}">
                <a16:creationId xmlns:a16="http://schemas.microsoft.com/office/drawing/2014/main" id="{7B33F2B2-B036-4300-B4C3-24491FAACA4C}"/>
              </a:ext>
            </a:extLst>
          </p:cNvPr>
          <p:cNvPicPr>
            <a:picLocks noChangeAspect="1"/>
          </p:cNvPicPr>
          <p:nvPr/>
        </p:nvPicPr>
        <p:blipFill>
          <a:blip r:embed="rId2"/>
          <a:stretch>
            <a:fillRect/>
          </a:stretch>
        </p:blipFill>
        <p:spPr>
          <a:xfrm>
            <a:off x="558964" y="909209"/>
            <a:ext cx="8014244" cy="3736360"/>
          </a:xfrm>
          <a:prstGeom prst="rect">
            <a:avLst/>
          </a:prstGeom>
        </p:spPr>
      </p:pic>
    </p:spTree>
    <p:extLst>
      <p:ext uri="{BB962C8B-B14F-4D97-AF65-F5344CB8AC3E}">
        <p14:creationId xmlns:p14="http://schemas.microsoft.com/office/powerpoint/2010/main" val="2915117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Agile for Team: Scrum</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3CC4CA59-F1B7-4B1B-AD0C-DF4BCD717BF1}"/>
              </a:ext>
            </a:extLst>
          </p:cNvPr>
          <p:cNvPicPr>
            <a:picLocks noChangeAspect="1"/>
          </p:cNvPicPr>
          <p:nvPr/>
        </p:nvPicPr>
        <p:blipFill>
          <a:blip r:embed="rId2"/>
          <a:stretch>
            <a:fillRect/>
          </a:stretch>
        </p:blipFill>
        <p:spPr>
          <a:xfrm>
            <a:off x="597063" y="918256"/>
            <a:ext cx="7918976" cy="3718266"/>
          </a:xfrm>
          <a:prstGeom prst="rect">
            <a:avLst/>
          </a:prstGeom>
        </p:spPr>
      </p:pic>
    </p:spTree>
    <p:extLst>
      <p:ext uri="{BB962C8B-B14F-4D97-AF65-F5344CB8AC3E}">
        <p14:creationId xmlns:p14="http://schemas.microsoft.com/office/powerpoint/2010/main" val="3859520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Agile for Team: Kanban</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pic>
        <p:nvPicPr>
          <p:cNvPr id="4" name="Picture 3">
            <a:extLst>
              <a:ext uri="{FF2B5EF4-FFF2-40B4-BE49-F238E27FC236}">
                <a16:creationId xmlns:a16="http://schemas.microsoft.com/office/drawing/2014/main" id="{20C84A4E-AD51-4FF9-916E-44A77735BF68}"/>
              </a:ext>
            </a:extLst>
          </p:cNvPr>
          <p:cNvPicPr>
            <a:picLocks noChangeAspect="1"/>
          </p:cNvPicPr>
          <p:nvPr/>
        </p:nvPicPr>
        <p:blipFill>
          <a:blip r:embed="rId2"/>
          <a:stretch>
            <a:fillRect/>
          </a:stretch>
        </p:blipFill>
        <p:spPr>
          <a:xfrm>
            <a:off x="457200" y="919747"/>
            <a:ext cx="8227060" cy="3795100"/>
          </a:xfrm>
          <a:prstGeom prst="rect">
            <a:avLst/>
          </a:prstGeom>
        </p:spPr>
      </p:pic>
    </p:spTree>
    <p:extLst>
      <p:ext uri="{BB962C8B-B14F-4D97-AF65-F5344CB8AC3E}">
        <p14:creationId xmlns:p14="http://schemas.microsoft.com/office/powerpoint/2010/main" val="22035235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Agile for Team: Kanban</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pic>
        <p:nvPicPr>
          <p:cNvPr id="4" name="Picture 3">
            <a:extLst>
              <a:ext uri="{FF2B5EF4-FFF2-40B4-BE49-F238E27FC236}">
                <a16:creationId xmlns:a16="http://schemas.microsoft.com/office/drawing/2014/main" id="{20C84A4E-AD51-4FF9-916E-44A77735BF68}"/>
              </a:ext>
            </a:extLst>
          </p:cNvPr>
          <p:cNvPicPr>
            <a:picLocks noChangeAspect="1"/>
          </p:cNvPicPr>
          <p:nvPr/>
        </p:nvPicPr>
        <p:blipFill>
          <a:blip r:embed="rId2"/>
          <a:stretch>
            <a:fillRect/>
          </a:stretch>
        </p:blipFill>
        <p:spPr>
          <a:xfrm>
            <a:off x="457200" y="919747"/>
            <a:ext cx="8227060" cy="3795100"/>
          </a:xfrm>
          <a:prstGeom prst="rect">
            <a:avLst/>
          </a:prstGeom>
        </p:spPr>
      </p:pic>
    </p:spTree>
    <p:extLst>
      <p:ext uri="{BB962C8B-B14F-4D97-AF65-F5344CB8AC3E}">
        <p14:creationId xmlns:p14="http://schemas.microsoft.com/office/powerpoint/2010/main" val="2070611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Agile for Team: XP</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46680338-B8F7-4540-928A-AEAA1CE5110A}"/>
              </a:ext>
            </a:extLst>
          </p:cNvPr>
          <p:cNvPicPr>
            <a:picLocks noChangeAspect="1"/>
          </p:cNvPicPr>
          <p:nvPr/>
        </p:nvPicPr>
        <p:blipFill>
          <a:blip r:embed="rId2"/>
          <a:stretch>
            <a:fillRect/>
          </a:stretch>
        </p:blipFill>
        <p:spPr>
          <a:xfrm>
            <a:off x="457200" y="749148"/>
            <a:ext cx="8280836" cy="3944038"/>
          </a:xfrm>
          <a:prstGeom prst="rect">
            <a:avLst/>
          </a:prstGeom>
        </p:spPr>
      </p:pic>
    </p:spTree>
    <p:extLst>
      <p:ext uri="{BB962C8B-B14F-4D97-AF65-F5344CB8AC3E}">
        <p14:creationId xmlns:p14="http://schemas.microsoft.com/office/powerpoint/2010/main" val="36908852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Teams in SAFe are part of an Agile Release Train</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pic>
        <p:nvPicPr>
          <p:cNvPr id="4" name="Picture 3">
            <a:extLst>
              <a:ext uri="{FF2B5EF4-FFF2-40B4-BE49-F238E27FC236}">
                <a16:creationId xmlns:a16="http://schemas.microsoft.com/office/drawing/2014/main" id="{D6555A3D-628F-418D-9C71-A5F729D7DD9F}"/>
              </a:ext>
            </a:extLst>
          </p:cNvPr>
          <p:cNvPicPr>
            <a:picLocks noChangeAspect="1"/>
          </p:cNvPicPr>
          <p:nvPr/>
        </p:nvPicPr>
        <p:blipFill>
          <a:blip r:embed="rId2"/>
          <a:stretch>
            <a:fillRect/>
          </a:stretch>
        </p:blipFill>
        <p:spPr>
          <a:xfrm>
            <a:off x="457200" y="826266"/>
            <a:ext cx="8102906" cy="3600656"/>
          </a:xfrm>
          <a:prstGeom prst="rect">
            <a:avLst/>
          </a:prstGeom>
        </p:spPr>
      </p:pic>
    </p:spTree>
    <p:extLst>
      <p:ext uri="{BB962C8B-B14F-4D97-AF65-F5344CB8AC3E}">
        <p14:creationId xmlns:p14="http://schemas.microsoft.com/office/powerpoint/2010/main" val="237487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883" y="0"/>
            <a:ext cx="9144000" cy="4721772"/>
          </a:xfrm>
          <a:prstGeom prst="rect">
            <a:avLst/>
          </a:prstGeom>
          <a:solidFill>
            <a:schemeClr val="tx2">
              <a:lumMod val="75000"/>
              <a:lumOff val="2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3" name="TextBox 2"/>
          <p:cNvSpPr txBox="1"/>
          <p:nvPr/>
        </p:nvSpPr>
        <p:spPr>
          <a:xfrm>
            <a:off x="6396917" y="4792748"/>
            <a:ext cx="1019831" cy="207749"/>
          </a:xfrm>
          <a:prstGeom prst="rect">
            <a:avLst/>
          </a:prstGeom>
          <a:noFill/>
        </p:spPr>
        <p:txBody>
          <a:bodyPr wrap="none" rtlCol="0">
            <a:spAutoFit/>
          </a:bodyPr>
          <a:lstStyle/>
          <a:p>
            <a:pPr algn="l"/>
            <a:r>
              <a:rPr lang="en-US" sz="750" dirty="0"/>
              <a:t>Library of Congress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2926" y="535016"/>
            <a:ext cx="5616702" cy="3934543"/>
          </a:xfrm>
          <a:prstGeom prst="rect">
            <a:avLst/>
          </a:prstGeom>
          <a:effectLst>
            <a:outerShdw blurRad="279400" dist="50800" dir="5400000" algn="ctr" rotWithShape="0">
              <a:schemeClr val="tx2">
                <a:alpha val="31000"/>
              </a:schemeClr>
            </a:outerShdw>
          </a:effectLst>
        </p:spPr>
      </p:pic>
      <p:sp>
        <p:nvSpPr>
          <p:cNvPr id="8" name="Title 1"/>
          <p:cNvSpPr txBox="1">
            <a:spLocks/>
          </p:cNvSpPr>
          <p:nvPr/>
        </p:nvSpPr>
        <p:spPr bwMode="auto">
          <a:xfrm>
            <a:off x="253244" y="535016"/>
            <a:ext cx="2734322" cy="875999"/>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400" b="0" dirty="0" smtClean="0">
                <a:solidFill>
                  <a:srgbClr val="565656"/>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r>
              <a:rPr lang="en-US" kern="0" dirty="0">
                <a:solidFill>
                  <a:schemeClr val="bg1"/>
                </a:solidFill>
              </a:rPr>
              <a:t>But sometimes it feels like this.</a:t>
            </a:r>
          </a:p>
        </p:txBody>
      </p:sp>
    </p:spTree>
    <p:extLst>
      <p:ext uri="{BB962C8B-B14F-4D97-AF65-F5344CB8AC3E}">
        <p14:creationId xmlns:p14="http://schemas.microsoft.com/office/powerpoint/2010/main" val="2750840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The Art and Teams continuously deliver value</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pic>
        <p:nvPicPr>
          <p:cNvPr id="6" name="Picture 5">
            <a:extLst>
              <a:ext uri="{FF2B5EF4-FFF2-40B4-BE49-F238E27FC236}">
                <a16:creationId xmlns:a16="http://schemas.microsoft.com/office/drawing/2014/main" id="{27A74685-9B55-40D0-BE2F-498FE4302F09}"/>
              </a:ext>
            </a:extLst>
          </p:cNvPr>
          <p:cNvPicPr>
            <a:picLocks noChangeAspect="1"/>
          </p:cNvPicPr>
          <p:nvPr/>
        </p:nvPicPr>
        <p:blipFill>
          <a:blip r:embed="rId2"/>
          <a:stretch>
            <a:fillRect/>
          </a:stretch>
        </p:blipFill>
        <p:spPr>
          <a:xfrm>
            <a:off x="557495" y="853339"/>
            <a:ext cx="7686675" cy="3848100"/>
          </a:xfrm>
          <a:prstGeom prst="rect">
            <a:avLst/>
          </a:prstGeom>
        </p:spPr>
      </p:pic>
    </p:spTree>
    <p:extLst>
      <p:ext uri="{BB962C8B-B14F-4D97-AF65-F5344CB8AC3E}">
        <p14:creationId xmlns:p14="http://schemas.microsoft.com/office/powerpoint/2010/main" val="961637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643E-FBA5-46D1-AD18-2BC856B7131A}"/>
              </a:ext>
            </a:extLst>
          </p:cNvPr>
          <p:cNvSpPr>
            <a:spLocks noGrp="1"/>
          </p:cNvSpPr>
          <p:nvPr>
            <p:ph type="title"/>
          </p:nvPr>
        </p:nvSpPr>
        <p:spPr/>
        <p:txBody>
          <a:bodyPr/>
          <a:lstStyle/>
          <a:p>
            <a:r>
              <a:rPr lang="en-US" dirty="0"/>
              <a:t>Lesson Summary</a:t>
            </a:r>
          </a:p>
        </p:txBody>
      </p:sp>
      <p:sp>
        <p:nvSpPr>
          <p:cNvPr id="3" name="Content Placeholder 2">
            <a:extLst>
              <a:ext uri="{FF2B5EF4-FFF2-40B4-BE49-F238E27FC236}">
                <a16:creationId xmlns:a16="http://schemas.microsoft.com/office/drawing/2014/main" id="{2E46AA83-3CD8-4996-8C7B-BA0F330163BA}"/>
              </a:ext>
            </a:extLst>
          </p:cNvPr>
          <p:cNvSpPr>
            <a:spLocks noGrp="1"/>
          </p:cNvSpPr>
          <p:nvPr>
            <p:ph idx="1"/>
          </p:nvPr>
        </p:nvSpPr>
        <p:spPr>
          <a:xfrm>
            <a:off x="394136" y="749148"/>
            <a:ext cx="8343900" cy="4056482"/>
          </a:xfrm>
        </p:spPr>
        <p:txBody>
          <a:bodyPr/>
          <a:lstStyle/>
          <a:p>
            <a:pPr marL="0" indent="0">
              <a:lnSpc>
                <a:spcPct val="150000"/>
              </a:lnSpc>
              <a:spcBef>
                <a:spcPts val="0"/>
              </a:spcBef>
              <a:spcAft>
                <a:spcPts val="0"/>
              </a:spcAft>
              <a:buNone/>
            </a:pPr>
            <a:endParaRPr lang="en-US" sz="1600" dirty="0"/>
          </a:p>
          <a:p>
            <a:pPr>
              <a:lnSpc>
                <a:spcPct val="150000"/>
              </a:lnSpc>
              <a:spcBef>
                <a:spcPts val="0"/>
              </a:spcBef>
              <a:spcAft>
                <a:spcPts val="0"/>
              </a:spcAft>
            </a:pPr>
            <a:endParaRPr lang="en-US" sz="1600" dirty="0"/>
          </a:p>
          <a:p>
            <a:pPr>
              <a:lnSpc>
                <a:spcPct val="150000"/>
              </a:lnSpc>
              <a:spcBef>
                <a:spcPts val="0"/>
              </a:spcBef>
              <a:spcAft>
                <a:spcPts val="0"/>
              </a:spcAft>
            </a:pPr>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8386CF1B-6424-41D9-BD32-5AEE3946A601}"/>
              </a:ext>
            </a:extLst>
          </p:cNvPr>
          <p:cNvPicPr>
            <a:picLocks noChangeAspect="1"/>
          </p:cNvPicPr>
          <p:nvPr/>
        </p:nvPicPr>
        <p:blipFill>
          <a:blip r:embed="rId2"/>
          <a:stretch>
            <a:fillRect/>
          </a:stretch>
        </p:blipFill>
        <p:spPr>
          <a:xfrm>
            <a:off x="457200" y="749148"/>
            <a:ext cx="8025788" cy="3654938"/>
          </a:xfrm>
          <a:prstGeom prst="rect">
            <a:avLst/>
          </a:prstGeom>
        </p:spPr>
      </p:pic>
    </p:spTree>
    <p:extLst>
      <p:ext uri="{BB962C8B-B14F-4D97-AF65-F5344CB8AC3E}">
        <p14:creationId xmlns:p14="http://schemas.microsoft.com/office/powerpoint/2010/main" val="2978787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r-with-patter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53796"/>
          </a:xfrm>
          <a:prstGeom prst="rect">
            <a:avLst/>
          </a:prstGeom>
        </p:spPr>
      </p:pic>
      <p:sp>
        <p:nvSpPr>
          <p:cNvPr id="5" name="Title 4"/>
          <p:cNvSpPr>
            <a:spLocks noGrp="1"/>
          </p:cNvSpPr>
          <p:nvPr>
            <p:ph type="title"/>
          </p:nvPr>
        </p:nvSpPr>
        <p:spPr/>
        <p:txBody>
          <a:bodyPr/>
          <a:lstStyle/>
          <a:p>
            <a:r>
              <a:rPr lang="en-US" dirty="0"/>
              <a:t>Implementation Roadmap - SAFe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782" y="653796"/>
            <a:ext cx="6009497" cy="4302424"/>
          </a:xfrm>
          <a:prstGeom prst="rect">
            <a:avLst/>
          </a:prstGeom>
        </p:spPr>
      </p:pic>
    </p:spTree>
    <p:extLst>
      <p:ext uri="{BB962C8B-B14F-4D97-AF65-F5344CB8AC3E}">
        <p14:creationId xmlns:p14="http://schemas.microsoft.com/office/powerpoint/2010/main" val="223920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409701" y="0"/>
            <a:ext cx="5734301" cy="5143500"/>
          </a:xfrm>
          <a:prstGeom prst="rect">
            <a:avLst/>
          </a:prstGeom>
          <a:solidFill>
            <a:srgbClr val="2F5FAC"/>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solidFill>
                <a:schemeClr val="bg1"/>
              </a:solidFill>
            </a:endParaRPr>
          </a:p>
        </p:txBody>
      </p:sp>
      <p:sp>
        <p:nvSpPr>
          <p:cNvPr id="3" name="TextBox 2"/>
          <p:cNvSpPr txBox="1"/>
          <p:nvPr/>
        </p:nvSpPr>
        <p:spPr>
          <a:xfrm>
            <a:off x="5155565" y="847525"/>
            <a:ext cx="3675173" cy="1121333"/>
          </a:xfrm>
          <a:prstGeom prst="rect">
            <a:avLst/>
          </a:prstGeom>
          <a:noFill/>
        </p:spPr>
        <p:txBody>
          <a:bodyPr wrap="square" rtlCol="0">
            <a:spAutoFit/>
          </a:bodyPr>
          <a:lstStyle/>
          <a:p>
            <a:pPr>
              <a:lnSpc>
                <a:spcPct val="120000"/>
              </a:lnSpc>
            </a:pPr>
            <a:r>
              <a:rPr lang="en-US" sz="2000" b="1" dirty="0">
                <a:solidFill>
                  <a:schemeClr val="accent3"/>
                </a:solidFill>
              </a:rPr>
              <a:t>ScaledAgileFramework.com</a:t>
            </a:r>
            <a:endParaRPr lang="en-US" sz="2000" dirty="0">
              <a:solidFill>
                <a:schemeClr val="accent3"/>
              </a:solidFill>
            </a:endParaRPr>
          </a:p>
          <a:p>
            <a:r>
              <a:rPr lang="en-US" sz="500" b="1" dirty="0">
                <a:solidFill>
                  <a:schemeClr val="bg1"/>
                </a:solidFill>
              </a:rPr>
              <a:t> </a:t>
            </a:r>
          </a:p>
          <a:p>
            <a:pPr>
              <a:lnSpc>
                <a:spcPct val="120000"/>
              </a:lnSpc>
            </a:pPr>
            <a:r>
              <a:rPr lang="en-US" sz="1600" dirty="0">
                <a:solidFill>
                  <a:schemeClr val="bg1"/>
                </a:solidFill>
              </a:rPr>
              <a:t>Explore the SAFe knowledge base and find free resources:</a:t>
            </a:r>
            <a:endParaRPr lang="en-US" sz="1600" b="1" dirty="0">
              <a:solidFill>
                <a:schemeClr val="bg1"/>
              </a:solidFill>
            </a:endParaRPr>
          </a:p>
        </p:txBody>
      </p:sp>
      <p:sp>
        <p:nvSpPr>
          <p:cNvPr id="6" name="TextBox 5"/>
          <p:cNvSpPr txBox="1"/>
          <p:nvPr/>
        </p:nvSpPr>
        <p:spPr>
          <a:xfrm>
            <a:off x="5206003" y="2118600"/>
            <a:ext cx="2426092" cy="1728344"/>
          </a:xfrm>
          <a:prstGeom prst="rect">
            <a:avLst/>
          </a:prstGeom>
          <a:noFill/>
        </p:spPr>
        <p:txBody>
          <a:bodyPr wrap="square" rtlCol="0">
            <a:noAutofit/>
          </a:bodyPr>
          <a:lstStyle/>
          <a:p>
            <a:pPr marL="285750" indent="-285750">
              <a:lnSpc>
                <a:spcPct val="120000"/>
              </a:lnSpc>
              <a:spcAft>
                <a:spcPts val="600"/>
              </a:spcAft>
              <a:buFont typeface="Wingdings" charset="2"/>
              <a:buChar char="§"/>
            </a:pPr>
            <a:r>
              <a:rPr lang="en-US" sz="1600" dirty="0">
                <a:solidFill>
                  <a:srgbClr val="FFFFFF"/>
                </a:solidFill>
              </a:rPr>
              <a:t>Articles</a:t>
            </a:r>
          </a:p>
          <a:p>
            <a:pPr marL="285750" indent="-285750">
              <a:lnSpc>
                <a:spcPct val="120000"/>
              </a:lnSpc>
              <a:spcAft>
                <a:spcPts val="600"/>
              </a:spcAft>
              <a:buFont typeface="Wingdings" charset="2"/>
              <a:buChar char="§"/>
            </a:pPr>
            <a:r>
              <a:rPr lang="en-US" sz="1600" dirty="0">
                <a:solidFill>
                  <a:srgbClr val="FFFFFF"/>
                </a:solidFill>
              </a:rPr>
              <a:t>Guidance</a:t>
            </a:r>
          </a:p>
          <a:p>
            <a:pPr marL="285750" indent="-285750">
              <a:lnSpc>
                <a:spcPct val="120000"/>
              </a:lnSpc>
              <a:spcAft>
                <a:spcPts val="600"/>
              </a:spcAft>
              <a:buFont typeface="Wingdings" charset="2"/>
              <a:buChar char="§"/>
            </a:pPr>
            <a:r>
              <a:rPr lang="en-US" sz="1600" dirty="0">
                <a:solidFill>
                  <a:srgbClr val="FFFFFF"/>
                </a:solidFill>
              </a:rPr>
              <a:t>Presentations</a:t>
            </a:r>
          </a:p>
          <a:p>
            <a:pPr marL="285750" indent="-285750">
              <a:lnSpc>
                <a:spcPct val="120000"/>
              </a:lnSpc>
              <a:spcAft>
                <a:spcPts val="600"/>
              </a:spcAft>
              <a:buFont typeface="Wingdings" charset="2"/>
              <a:buChar char="§"/>
            </a:pPr>
            <a:r>
              <a:rPr lang="en-US" sz="1600" dirty="0">
                <a:solidFill>
                  <a:srgbClr val="FFFFFF"/>
                </a:solidFill>
              </a:rPr>
              <a:t>White papers</a:t>
            </a:r>
          </a:p>
          <a:p>
            <a:pPr marL="285750" indent="-285750">
              <a:lnSpc>
                <a:spcPct val="120000"/>
              </a:lnSpc>
              <a:spcAft>
                <a:spcPts val="600"/>
              </a:spcAft>
              <a:buFont typeface="Wingdings" charset="2"/>
              <a:buChar char="§"/>
            </a:pPr>
            <a:r>
              <a:rPr lang="en-US" sz="1600" dirty="0">
                <a:solidFill>
                  <a:srgbClr val="FFFFFF"/>
                </a:solidFill>
              </a:rPr>
              <a:t>Videos</a:t>
            </a:r>
          </a:p>
          <a:p>
            <a:pPr marL="285750" indent="-285750">
              <a:lnSpc>
                <a:spcPct val="120000"/>
              </a:lnSpc>
              <a:spcAft>
                <a:spcPts val="600"/>
              </a:spcAft>
              <a:buFont typeface="Wingdings" charset="2"/>
              <a:buChar char="§"/>
            </a:pPr>
            <a:r>
              <a:rPr lang="en-US" sz="1600" dirty="0">
                <a:solidFill>
                  <a:srgbClr val="FFFFFF"/>
                </a:solidFill>
              </a:rPr>
              <a:t>Case studies</a:t>
            </a:r>
          </a:p>
        </p:txBody>
      </p:sp>
      <p:pic>
        <p:nvPicPr>
          <p:cNvPr id="5" name="Picture 4" descr="s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1" y="973667"/>
            <a:ext cx="4910589" cy="3568700"/>
          </a:xfrm>
          <a:prstGeom prst="rect">
            <a:avLst/>
          </a:prstGeom>
        </p:spPr>
      </p:pic>
    </p:spTree>
    <p:extLst>
      <p:ext uri="{BB962C8B-B14F-4D97-AF65-F5344CB8AC3E}">
        <p14:creationId xmlns:p14="http://schemas.microsoft.com/office/powerpoint/2010/main" val="1426960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0"/>
            <a:ext cx="3568095" cy="5187864"/>
          </a:xfrm>
          <a:prstGeom prst="rect">
            <a:avLst/>
          </a:prstGeom>
          <a:solidFill>
            <a:srgbClr val="2F5FAC"/>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11" name="TextBox 10"/>
          <p:cNvSpPr txBox="1"/>
          <p:nvPr/>
        </p:nvSpPr>
        <p:spPr>
          <a:xfrm>
            <a:off x="204783" y="2002940"/>
            <a:ext cx="3664130" cy="1012585"/>
          </a:xfrm>
          <a:prstGeom prst="rect">
            <a:avLst/>
          </a:prstGeom>
          <a:noFill/>
        </p:spPr>
        <p:txBody>
          <a:bodyPr wrap="square" rtlCol="0">
            <a:spAutoFit/>
          </a:bodyPr>
          <a:lstStyle/>
          <a:p>
            <a:pPr marL="285750" indent="-285750" eaLnBrk="0" hangingPunct="0">
              <a:spcBef>
                <a:spcPct val="20000"/>
              </a:spcBef>
              <a:buFont typeface="Wingdings" charset="2"/>
              <a:buChar char="§"/>
            </a:pPr>
            <a:r>
              <a:rPr lang="en-US" sz="1300" dirty="0">
                <a:solidFill>
                  <a:schemeClr val="bg1"/>
                </a:solidFill>
              </a:rPr>
              <a:t>Leading SAFe </a:t>
            </a:r>
          </a:p>
          <a:p>
            <a:pPr marL="285750" indent="-285750" eaLnBrk="0" hangingPunct="0">
              <a:spcBef>
                <a:spcPct val="20000"/>
              </a:spcBef>
              <a:buFont typeface="Wingdings" charset="2"/>
              <a:buChar char="§"/>
            </a:pPr>
            <a:r>
              <a:rPr lang="en-US" sz="1300" dirty="0">
                <a:solidFill>
                  <a:schemeClr val="bg1"/>
                </a:solidFill>
              </a:rPr>
              <a:t>SAFe for Teams </a:t>
            </a:r>
          </a:p>
          <a:p>
            <a:pPr marL="285750" indent="-285750" eaLnBrk="0" hangingPunct="0">
              <a:spcBef>
                <a:spcPct val="20000"/>
              </a:spcBef>
              <a:buFont typeface="Wingdings" charset="2"/>
              <a:buChar char="§"/>
            </a:pPr>
            <a:r>
              <a:rPr lang="en-US" sz="1300" dirty="0">
                <a:solidFill>
                  <a:schemeClr val="bg1"/>
                </a:solidFill>
              </a:rPr>
              <a:t>SAFe Scrum Master </a:t>
            </a:r>
          </a:p>
          <a:p>
            <a:pPr marL="285750" indent="-285750" eaLnBrk="0" hangingPunct="0">
              <a:spcBef>
                <a:spcPct val="20000"/>
              </a:spcBef>
              <a:buFont typeface="Wingdings" charset="2"/>
              <a:buChar char="§"/>
            </a:pPr>
            <a:r>
              <a:rPr lang="en-US" sz="1300" dirty="0">
                <a:solidFill>
                  <a:schemeClr val="bg1"/>
                </a:solidFill>
              </a:rPr>
              <a:t>SAFe PO/PM</a:t>
            </a:r>
            <a:endParaRPr lang="en-US" sz="1300" dirty="0">
              <a:solidFill>
                <a:schemeClr val="accent1">
                  <a:lumMod val="40000"/>
                  <a:lumOff val="60000"/>
                </a:schemeClr>
              </a:solidFill>
            </a:endParaRPr>
          </a:p>
        </p:txBody>
      </p:sp>
      <p:sp>
        <p:nvSpPr>
          <p:cNvPr id="12" name="TextBox 11"/>
          <p:cNvSpPr txBox="1"/>
          <p:nvPr/>
        </p:nvSpPr>
        <p:spPr>
          <a:xfrm>
            <a:off x="-1" y="1511872"/>
            <a:ext cx="3568095" cy="369332"/>
          </a:xfrm>
          <a:prstGeom prst="rect">
            <a:avLst/>
          </a:prstGeom>
          <a:solidFill>
            <a:schemeClr val="accent1">
              <a:lumMod val="60000"/>
              <a:lumOff val="40000"/>
            </a:schemeClr>
          </a:solidFill>
        </p:spPr>
        <p:txBody>
          <a:bodyPr wrap="square" rtlCol="0" anchor="ctr" anchorCtr="0">
            <a:spAutoFit/>
          </a:bodyPr>
          <a:lstStyle/>
          <a:p>
            <a:pPr algn="ctr"/>
            <a:r>
              <a:rPr lang="en-US" dirty="0">
                <a:solidFill>
                  <a:schemeClr val="bg1"/>
                </a:solidFill>
              </a:rPr>
              <a:t>CORE</a:t>
            </a:r>
          </a:p>
        </p:txBody>
      </p:sp>
      <p:sp>
        <p:nvSpPr>
          <p:cNvPr id="13" name="TextBox 12"/>
          <p:cNvSpPr txBox="1"/>
          <p:nvPr/>
        </p:nvSpPr>
        <p:spPr>
          <a:xfrm>
            <a:off x="0" y="3230606"/>
            <a:ext cx="3568095" cy="369332"/>
          </a:xfrm>
          <a:prstGeom prst="rect">
            <a:avLst/>
          </a:prstGeom>
          <a:solidFill>
            <a:srgbClr val="769DDA"/>
          </a:solidFill>
        </p:spPr>
        <p:txBody>
          <a:bodyPr wrap="square" rtlCol="0" anchor="ctr" anchorCtr="0">
            <a:spAutoFit/>
          </a:bodyPr>
          <a:lstStyle/>
          <a:p>
            <a:pPr algn="ctr"/>
            <a:r>
              <a:rPr lang="en-US" dirty="0">
                <a:solidFill>
                  <a:schemeClr val="bg1"/>
                </a:solidFill>
              </a:rPr>
              <a:t>ADVANCED</a:t>
            </a:r>
          </a:p>
        </p:txBody>
      </p:sp>
      <p:sp>
        <p:nvSpPr>
          <p:cNvPr id="14" name="TextBox 13"/>
          <p:cNvSpPr txBox="1"/>
          <p:nvPr/>
        </p:nvSpPr>
        <p:spPr>
          <a:xfrm>
            <a:off x="198735" y="3725210"/>
            <a:ext cx="3664130" cy="772519"/>
          </a:xfrm>
          <a:prstGeom prst="rect">
            <a:avLst/>
          </a:prstGeom>
          <a:noFill/>
        </p:spPr>
        <p:txBody>
          <a:bodyPr wrap="square" rtlCol="0">
            <a:spAutoFit/>
          </a:bodyPr>
          <a:lstStyle/>
          <a:p>
            <a:pPr marL="285750" indent="-285750" eaLnBrk="0" hangingPunct="0">
              <a:spcBef>
                <a:spcPct val="20000"/>
              </a:spcBef>
              <a:buFont typeface="Wingdings" charset="2"/>
              <a:buChar char="§"/>
            </a:pPr>
            <a:r>
              <a:rPr lang="en-US" sz="1300" dirty="0">
                <a:solidFill>
                  <a:schemeClr val="bg1"/>
                </a:solidFill>
              </a:rPr>
              <a:t>SAFe Advanced Scrum Master</a:t>
            </a:r>
          </a:p>
          <a:p>
            <a:pPr marL="285750" indent="-285750" eaLnBrk="0" hangingPunct="0">
              <a:spcBef>
                <a:spcPct val="20000"/>
              </a:spcBef>
              <a:buFont typeface="Wingdings" charset="2"/>
              <a:buChar char="§"/>
            </a:pPr>
            <a:r>
              <a:rPr lang="en-US" sz="1300" dirty="0">
                <a:solidFill>
                  <a:schemeClr val="bg1"/>
                </a:solidFill>
              </a:rPr>
              <a:t>Implementing SAFe </a:t>
            </a:r>
          </a:p>
          <a:p>
            <a:pPr marL="285750" indent="-285750" eaLnBrk="0" hangingPunct="0">
              <a:spcBef>
                <a:spcPct val="20000"/>
              </a:spcBef>
              <a:buFont typeface="Wingdings" charset="2"/>
              <a:buChar char="§"/>
            </a:pPr>
            <a:r>
              <a:rPr lang="en-US" sz="1300" dirty="0">
                <a:solidFill>
                  <a:schemeClr val="bg1"/>
                </a:solidFill>
              </a:rPr>
              <a:t>SAFe Release Train Engineer</a:t>
            </a:r>
          </a:p>
        </p:txBody>
      </p:sp>
      <p:pic>
        <p:nvPicPr>
          <p:cNvPr id="17" name="Picture 16" descr="cert_mark_SAFe_certified_large_300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637" y="379788"/>
            <a:ext cx="882954" cy="882954"/>
          </a:xfrm>
          <a:prstGeom prst="rect">
            <a:avLst/>
          </a:prstGeom>
        </p:spPr>
      </p:pic>
      <p:pic>
        <p:nvPicPr>
          <p:cNvPr id="4" name="Picture 3" descr="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122" y="0"/>
            <a:ext cx="5344677" cy="5143500"/>
          </a:xfrm>
          <a:prstGeom prst="rect">
            <a:avLst/>
          </a:prstGeom>
        </p:spPr>
      </p:pic>
      <p:sp>
        <p:nvSpPr>
          <p:cNvPr id="6" name="Rectangle 5"/>
          <p:cNvSpPr/>
          <p:nvPr/>
        </p:nvSpPr>
        <p:spPr>
          <a:xfrm>
            <a:off x="298600" y="332000"/>
            <a:ext cx="3037265" cy="1007455"/>
          </a:xfrm>
          <a:prstGeom prst="rect">
            <a:avLst/>
          </a:prstGeom>
        </p:spPr>
        <p:txBody>
          <a:bodyPr wrap="square">
            <a:spAutoFit/>
          </a:bodyPr>
          <a:lstStyle/>
          <a:p>
            <a:pPr>
              <a:lnSpc>
                <a:spcPct val="120000"/>
              </a:lnSpc>
            </a:pPr>
            <a:r>
              <a:rPr lang="en-US" b="1" dirty="0">
                <a:solidFill>
                  <a:srgbClr val="F4AD3E"/>
                </a:solidFill>
              </a:rPr>
              <a:t>ScaledAgile.com</a:t>
            </a:r>
          </a:p>
          <a:p>
            <a:pPr>
              <a:lnSpc>
                <a:spcPct val="120000"/>
              </a:lnSpc>
            </a:pPr>
            <a:r>
              <a:rPr lang="en-US" sz="1600" dirty="0">
                <a:solidFill>
                  <a:schemeClr val="bg1"/>
                </a:solidFill>
              </a:rPr>
              <a:t>Find SAFe </a:t>
            </a:r>
            <a:br>
              <a:rPr lang="en-US" sz="1600" dirty="0">
                <a:solidFill>
                  <a:schemeClr val="bg1"/>
                </a:solidFill>
              </a:rPr>
            </a:br>
            <a:r>
              <a:rPr lang="en-US" sz="1600" dirty="0">
                <a:solidFill>
                  <a:schemeClr val="bg1"/>
                </a:solidFill>
              </a:rPr>
              <a:t>training worldwide</a:t>
            </a:r>
          </a:p>
        </p:txBody>
      </p:sp>
    </p:spTree>
    <p:extLst>
      <p:ext uri="{BB962C8B-B14F-4D97-AF65-F5344CB8AC3E}">
        <p14:creationId xmlns:p14="http://schemas.microsoft.com/office/powerpoint/2010/main" val="12240364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44"/>
            <a:ext cx="9144000" cy="5143500"/>
          </a:xfrm>
          <a:prstGeom prst="rect">
            <a:avLst/>
          </a:prstGeom>
        </p:spPr>
      </p:pic>
      <p:sp>
        <p:nvSpPr>
          <p:cNvPr id="115" name="TextBox 114"/>
          <p:cNvSpPr txBox="1"/>
          <p:nvPr/>
        </p:nvSpPr>
        <p:spPr>
          <a:xfrm>
            <a:off x="-76200" y="468943"/>
            <a:ext cx="9135533" cy="615553"/>
          </a:xfrm>
          <a:prstGeom prst="rect">
            <a:avLst/>
          </a:prstGeom>
          <a:solidFill>
            <a:schemeClr val="tx1">
              <a:lumMod val="50000"/>
              <a:alpha val="0"/>
            </a:schemeClr>
          </a:solidFill>
        </p:spPr>
        <p:txBody>
          <a:bodyPr wrap="square" rtlCol="0">
            <a:spAutoFit/>
          </a:bodyPr>
          <a:lstStyle/>
          <a:p>
            <a:pPr algn="ctr"/>
            <a:r>
              <a:rPr lang="en-US" sz="3400" dirty="0"/>
              <a:t>SAFe</a:t>
            </a:r>
            <a:r>
              <a:rPr lang="en-US" sz="1600" baseline="85000" dirty="0">
                <a:solidFill>
                  <a:srgbClr val="565656"/>
                </a:solidFill>
              </a:rPr>
              <a:t>®</a:t>
            </a:r>
            <a:r>
              <a:rPr lang="en-US" sz="3400" dirty="0"/>
              <a:t> for Lean Enterprises</a:t>
            </a:r>
            <a:endParaRPr lang="en-US" sz="3400" baseline="96000" dirty="0">
              <a:solidFill>
                <a:schemeClr val="tx1">
                  <a:lumMod val="75000"/>
                </a:schemeClr>
              </a:solidFill>
            </a:endParaRPr>
          </a:p>
        </p:txBody>
      </p:sp>
      <p:pic>
        <p:nvPicPr>
          <p:cNvPr id="2" name="Picture 1" descr="SAFe_provided_by_SAI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130" y="4441996"/>
            <a:ext cx="2621063" cy="271026"/>
          </a:xfrm>
          <a:prstGeom prst="rect">
            <a:avLst/>
          </a:prstGeom>
        </p:spPr>
      </p:pic>
      <p:grpSp>
        <p:nvGrpSpPr>
          <p:cNvPr id="3" name="Group 2"/>
          <p:cNvGrpSpPr/>
          <p:nvPr/>
        </p:nvGrpSpPr>
        <p:grpSpPr>
          <a:xfrm>
            <a:off x="0" y="1303345"/>
            <a:ext cx="9144000" cy="2729151"/>
            <a:chOff x="0" y="1303345"/>
            <a:chExt cx="9144000" cy="2729151"/>
          </a:xfrm>
        </p:grpSpPr>
        <p:grpSp>
          <p:nvGrpSpPr>
            <p:cNvPr id="14" name="Group 13"/>
            <p:cNvGrpSpPr/>
            <p:nvPr/>
          </p:nvGrpSpPr>
          <p:grpSpPr>
            <a:xfrm>
              <a:off x="351710" y="2385070"/>
              <a:ext cx="3776906" cy="584776"/>
              <a:chOff x="500267" y="976273"/>
              <a:chExt cx="3776906" cy="584776"/>
            </a:xfrm>
          </p:grpSpPr>
          <p:sp>
            <p:nvSpPr>
              <p:cNvPr id="6" name="TextBox 5"/>
              <p:cNvSpPr txBox="1"/>
              <p:nvPr/>
            </p:nvSpPr>
            <p:spPr>
              <a:xfrm>
                <a:off x="500267" y="976273"/>
                <a:ext cx="1478756" cy="584776"/>
              </a:xfrm>
              <a:prstGeom prst="rect">
                <a:avLst/>
              </a:prstGeom>
              <a:noFill/>
            </p:spPr>
            <p:txBody>
              <a:bodyPr wrap="square" rtlCol="0">
                <a:spAutoFit/>
              </a:bodyPr>
              <a:lstStyle/>
              <a:p>
                <a:pPr algn="l"/>
                <a:r>
                  <a:rPr lang="en-US" sz="3200" b="1" dirty="0">
                    <a:solidFill>
                      <a:srgbClr val="595959"/>
                    </a:solidFill>
                    <a:latin typeface="Arial" charset="0"/>
                    <a:ea typeface="Arial" charset="0"/>
                    <a:cs typeface="Arial" charset="0"/>
                  </a:rPr>
                  <a:t>70</a:t>
                </a:r>
                <a:r>
                  <a:rPr lang="en-US" sz="2800" baseline="30000" dirty="0">
                    <a:solidFill>
                      <a:srgbClr val="595959"/>
                    </a:solidFill>
                    <a:latin typeface="Arial" charset="0"/>
                    <a:ea typeface="Arial" charset="0"/>
                    <a:cs typeface="Arial" charset="0"/>
                  </a:rPr>
                  <a:t>%</a:t>
                </a:r>
              </a:p>
            </p:txBody>
          </p:sp>
          <p:sp>
            <p:nvSpPr>
              <p:cNvPr id="7" name="TextBox 6"/>
              <p:cNvSpPr txBox="1"/>
              <p:nvPr/>
            </p:nvSpPr>
            <p:spPr>
              <a:xfrm>
                <a:off x="1212662" y="1068310"/>
                <a:ext cx="3064511" cy="430887"/>
              </a:xfrm>
              <a:prstGeom prst="rect">
                <a:avLst/>
              </a:prstGeom>
              <a:noFill/>
            </p:spPr>
            <p:txBody>
              <a:bodyPr wrap="square" rtlCol="0">
                <a:spAutoFit/>
              </a:bodyPr>
              <a:lstStyle/>
              <a:p>
                <a:pPr algn="l"/>
                <a:r>
                  <a:rPr lang="en-US" sz="1100" dirty="0">
                    <a:solidFill>
                      <a:srgbClr val="565656"/>
                    </a:solidFill>
                  </a:rPr>
                  <a:t>US </a:t>
                </a:r>
                <a:r>
                  <a:rPr lang="en-US" sz="1100" i="1" dirty="0">
                    <a:solidFill>
                      <a:srgbClr val="565656"/>
                    </a:solidFill>
                  </a:rPr>
                  <a:t>Fortune </a:t>
                </a:r>
                <a:r>
                  <a:rPr lang="en-US" sz="1100" dirty="0">
                    <a:solidFill>
                      <a:srgbClr val="565656"/>
                    </a:solidFill>
                  </a:rPr>
                  <a:t>100 enterprises have </a:t>
                </a:r>
                <a:br>
                  <a:rPr lang="en-US" sz="1100" dirty="0">
                    <a:solidFill>
                      <a:srgbClr val="565656"/>
                    </a:solidFill>
                  </a:rPr>
                </a:br>
                <a:r>
                  <a:rPr lang="en-US" sz="1100" dirty="0">
                    <a:solidFill>
                      <a:srgbClr val="565656"/>
                    </a:solidFill>
                  </a:rPr>
                  <a:t>SAFe certified professionals</a:t>
                </a:r>
              </a:p>
            </p:txBody>
          </p:sp>
        </p:grpSp>
        <p:grpSp>
          <p:nvGrpSpPr>
            <p:cNvPr id="15" name="Group 14"/>
            <p:cNvGrpSpPr/>
            <p:nvPr/>
          </p:nvGrpSpPr>
          <p:grpSpPr>
            <a:xfrm>
              <a:off x="351710" y="3068159"/>
              <a:ext cx="3577184" cy="801414"/>
              <a:chOff x="351260" y="2396975"/>
              <a:chExt cx="3577184" cy="801414"/>
            </a:xfrm>
          </p:grpSpPr>
          <p:sp>
            <p:nvSpPr>
              <p:cNvPr id="11" name="TextBox 10"/>
              <p:cNvSpPr txBox="1"/>
              <p:nvPr/>
            </p:nvSpPr>
            <p:spPr>
              <a:xfrm>
                <a:off x="351260" y="2396975"/>
                <a:ext cx="2514043" cy="523220"/>
              </a:xfrm>
              <a:prstGeom prst="rect">
                <a:avLst/>
              </a:prstGeom>
              <a:noFill/>
            </p:spPr>
            <p:txBody>
              <a:bodyPr wrap="square" rtlCol="0">
                <a:spAutoFit/>
              </a:bodyPr>
              <a:lstStyle/>
              <a:p>
                <a:r>
                  <a:rPr lang="en-US" sz="2800" b="1" dirty="0">
                    <a:latin typeface="Arial" charset="0"/>
                    <a:ea typeface="Arial" charset="0"/>
                    <a:cs typeface="Arial" charset="0"/>
                  </a:rPr>
                  <a:t>1.7 </a:t>
                </a:r>
                <a:r>
                  <a:rPr lang="en-US" sz="2000" b="1" dirty="0">
                    <a:latin typeface="Arial" charset="0"/>
                    <a:ea typeface="Arial" charset="0"/>
                    <a:cs typeface="Arial" charset="0"/>
                  </a:rPr>
                  <a:t>million</a:t>
                </a:r>
                <a:endParaRPr lang="en-US" sz="2000" dirty="0">
                  <a:latin typeface="Arial" charset="0"/>
                  <a:ea typeface="Arial" charset="0"/>
                  <a:cs typeface="Arial" charset="0"/>
                </a:endParaRPr>
              </a:p>
            </p:txBody>
          </p:sp>
          <p:sp>
            <p:nvSpPr>
              <p:cNvPr id="12" name="TextBox 11"/>
              <p:cNvSpPr txBox="1"/>
              <p:nvPr/>
            </p:nvSpPr>
            <p:spPr>
              <a:xfrm>
                <a:off x="362068" y="2798279"/>
                <a:ext cx="3566376" cy="400110"/>
              </a:xfrm>
              <a:prstGeom prst="rect">
                <a:avLst/>
              </a:prstGeom>
              <a:noFill/>
            </p:spPr>
            <p:txBody>
              <a:bodyPr wrap="square" rtlCol="0">
                <a:spAutoFit/>
              </a:bodyPr>
              <a:lstStyle/>
              <a:p>
                <a:r>
                  <a:rPr lang="en-US" sz="1000" dirty="0">
                    <a:solidFill>
                      <a:srgbClr val="565656"/>
                    </a:solidFill>
                  </a:rPr>
                  <a:t>Annual visitors to SAFe </a:t>
                </a:r>
                <a:br>
                  <a:rPr lang="en-US" sz="1000" dirty="0">
                    <a:solidFill>
                      <a:srgbClr val="565656"/>
                    </a:solidFill>
                  </a:rPr>
                </a:br>
                <a:r>
                  <a:rPr lang="en-US" sz="1000" dirty="0">
                    <a:solidFill>
                      <a:srgbClr val="565656"/>
                    </a:solidFill>
                  </a:rPr>
                  <a:t>and Scaled Agile websites</a:t>
                </a:r>
              </a:p>
            </p:txBody>
          </p:sp>
        </p:grpSp>
        <p:sp>
          <p:nvSpPr>
            <p:cNvPr id="59" name="TextBox 58"/>
            <p:cNvSpPr txBox="1"/>
            <p:nvPr/>
          </p:nvSpPr>
          <p:spPr>
            <a:xfrm>
              <a:off x="2585954" y="1365628"/>
              <a:ext cx="1062329" cy="492443"/>
            </a:xfrm>
            <a:prstGeom prst="rect">
              <a:avLst/>
            </a:prstGeom>
            <a:noFill/>
          </p:spPr>
          <p:txBody>
            <a:bodyPr wrap="square" lIns="0" tIns="0" rIns="0" bIns="0" rtlCol="0">
              <a:spAutoFit/>
            </a:bodyPr>
            <a:lstStyle/>
            <a:p>
              <a:r>
                <a:rPr lang="en-US" sz="3200" b="1" dirty="0">
                  <a:solidFill>
                    <a:srgbClr val="595959"/>
                  </a:solidFill>
                  <a:latin typeface="Arial" charset="0"/>
                  <a:ea typeface="Arial" charset="0"/>
                  <a:cs typeface="Arial" charset="0"/>
                </a:rPr>
                <a:t>130</a:t>
              </a:r>
              <a:endParaRPr lang="en-US" sz="3200" dirty="0">
                <a:solidFill>
                  <a:srgbClr val="595959"/>
                </a:solidFill>
                <a:latin typeface="Arial" charset="0"/>
                <a:ea typeface="Arial" charset="0"/>
                <a:cs typeface="Arial" charset="0"/>
              </a:endParaRPr>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6258" y="1839435"/>
              <a:ext cx="545742" cy="469336"/>
            </a:xfrm>
            <a:prstGeom prst="rect">
              <a:avLst/>
            </a:prstGeom>
          </p:spPr>
        </p:pic>
        <p:sp>
          <p:nvSpPr>
            <p:cNvPr id="63" name="TextBox 62"/>
            <p:cNvSpPr txBox="1"/>
            <p:nvPr/>
          </p:nvSpPr>
          <p:spPr>
            <a:xfrm>
              <a:off x="2537076" y="1778904"/>
              <a:ext cx="2224424" cy="400110"/>
            </a:xfrm>
            <a:prstGeom prst="rect">
              <a:avLst/>
            </a:prstGeom>
            <a:noFill/>
          </p:spPr>
          <p:txBody>
            <a:bodyPr wrap="square" rtlCol="0">
              <a:spAutoFit/>
            </a:bodyPr>
            <a:lstStyle/>
            <a:p>
              <a:r>
                <a:rPr lang="en-US" sz="1000" dirty="0">
                  <a:solidFill>
                    <a:srgbClr val="565656"/>
                  </a:solidFill>
                </a:rPr>
                <a:t>Scaled Agile Partners</a:t>
              </a:r>
            </a:p>
            <a:p>
              <a:r>
                <a:rPr lang="en-US" sz="1000" dirty="0">
                  <a:solidFill>
                    <a:srgbClr val="565656"/>
                  </a:solidFill>
                </a:rPr>
                <a:t>in 35 countries</a:t>
              </a:r>
            </a:p>
          </p:txBody>
        </p:sp>
        <p:sp>
          <p:nvSpPr>
            <p:cNvPr id="66" name="TextBox 65"/>
            <p:cNvSpPr txBox="1"/>
            <p:nvPr/>
          </p:nvSpPr>
          <p:spPr>
            <a:xfrm>
              <a:off x="346306" y="1319461"/>
              <a:ext cx="1742859" cy="584776"/>
            </a:xfrm>
            <a:prstGeom prst="rect">
              <a:avLst/>
            </a:prstGeom>
            <a:noFill/>
          </p:spPr>
          <p:txBody>
            <a:bodyPr wrap="square" rtlCol="0">
              <a:spAutoFit/>
            </a:bodyPr>
            <a:lstStyle/>
            <a:p>
              <a:r>
                <a:rPr lang="en-US" sz="3200" b="1" dirty="0">
                  <a:solidFill>
                    <a:schemeClr val="tx2">
                      <a:lumMod val="65000"/>
                      <a:lumOff val="35000"/>
                    </a:schemeClr>
                  </a:solidFill>
                  <a:latin typeface="Arial" charset="0"/>
                  <a:ea typeface="Arial" charset="0"/>
                  <a:cs typeface="Arial" charset="0"/>
                </a:rPr>
                <a:t>130,000</a:t>
              </a:r>
              <a:endParaRPr lang="en-US" sz="3200" dirty="0">
                <a:solidFill>
                  <a:schemeClr val="tx2">
                    <a:lumMod val="65000"/>
                    <a:lumOff val="35000"/>
                  </a:schemeClr>
                </a:solidFill>
                <a:latin typeface="Arial" charset="0"/>
                <a:ea typeface="Arial" charset="0"/>
                <a:cs typeface="Arial" charset="0"/>
              </a:endParaRPr>
            </a:p>
          </p:txBody>
        </p:sp>
        <p:sp>
          <p:nvSpPr>
            <p:cNvPr id="67" name="TextBox 66"/>
            <p:cNvSpPr txBox="1"/>
            <p:nvPr/>
          </p:nvSpPr>
          <p:spPr>
            <a:xfrm>
              <a:off x="367923" y="1784308"/>
              <a:ext cx="1377651" cy="553998"/>
            </a:xfrm>
            <a:prstGeom prst="rect">
              <a:avLst/>
            </a:prstGeom>
            <a:noFill/>
          </p:spPr>
          <p:txBody>
            <a:bodyPr wrap="square" rtlCol="0">
              <a:spAutoFit/>
            </a:bodyPr>
            <a:lstStyle/>
            <a:p>
              <a:r>
                <a:rPr lang="en-US" sz="1000" dirty="0">
                  <a:solidFill>
                    <a:srgbClr val="565656"/>
                  </a:solidFill>
                </a:rPr>
                <a:t>SAFe certified</a:t>
              </a:r>
            </a:p>
            <a:p>
              <a:r>
                <a:rPr lang="en-US" sz="1000" dirty="0">
                  <a:solidFill>
                    <a:srgbClr val="565656"/>
                  </a:solidFill>
                </a:rPr>
                <a:t>professionals</a:t>
              </a:r>
            </a:p>
            <a:p>
              <a:r>
                <a:rPr lang="en-US" sz="1000" dirty="0">
                  <a:solidFill>
                    <a:srgbClr val="565656"/>
                  </a:solidFill>
                </a:rPr>
                <a:t>in 100+ countries</a:t>
              </a:r>
            </a:p>
          </p:txBody>
        </p:sp>
        <p:grpSp>
          <p:nvGrpSpPr>
            <p:cNvPr id="73" name="Group 72"/>
            <p:cNvGrpSpPr/>
            <p:nvPr/>
          </p:nvGrpSpPr>
          <p:grpSpPr>
            <a:xfrm>
              <a:off x="5772567" y="2947198"/>
              <a:ext cx="3130725" cy="952184"/>
              <a:chOff x="5947879" y="666039"/>
              <a:chExt cx="3130725" cy="952184"/>
            </a:xfrm>
          </p:grpSpPr>
          <p:sp>
            <p:nvSpPr>
              <p:cNvPr id="72" name="TextBox 71"/>
              <p:cNvSpPr txBox="1"/>
              <p:nvPr/>
            </p:nvSpPr>
            <p:spPr>
              <a:xfrm>
                <a:off x="5947879" y="666039"/>
                <a:ext cx="3022102" cy="952184"/>
              </a:xfrm>
              <a:prstGeom prst="rect">
                <a:avLst/>
              </a:prstGeom>
              <a:noFill/>
            </p:spPr>
            <p:txBody>
              <a:bodyPr wrap="square" rtlCol="0">
                <a:spAutoFit/>
              </a:bodyPr>
              <a:lstStyle/>
              <a:p>
                <a:pPr>
                  <a:lnSpc>
                    <a:spcPts val="1350"/>
                  </a:lnSpc>
                </a:pPr>
                <a:r>
                  <a:rPr lang="en-US" sz="1100" b="1" dirty="0">
                    <a:solidFill>
                      <a:srgbClr val="9EB31C"/>
                    </a:solidFill>
                  </a:rPr>
                  <a:t>Fastest Growing Method </a:t>
                </a:r>
                <a:br>
                  <a:rPr lang="en-US" sz="1100" b="1" dirty="0">
                    <a:solidFill>
                      <a:srgbClr val="FDC338"/>
                    </a:solidFill>
                  </a:rPr>
                </a:br>
                <a:r>
                  <a:rPr lang="en-US" sz="900" b="1" dirty="0">
                    <a:solidFill>
                      <a:srgbClr val="565656"/>
                    </a:solidFill>
                  </a:rPr>
                  <a:t>11</a:t>
                </a:r>
                <a:r>
                  <a:rPr lang="en-US" sz="900" b="1" baseline="30000" dirty="0">
                    <a:solidFill>
                      <a:srgbClr val="565656"/>
                    </a:solidFill>
                  </a:rPr>
                  <a:t>th</a:t>
                </a:r>
                <a:r>
                  <a:rPr lang="en-US" sz="900" b="1" dirty="0">
                    <a:solidFill>
                      <a:srgbClr val="565656"/>
                    </a:solidFill>
                  </a:rPr>
                  <a:t> Annual State of Agile Survey by VersionOne</a:t>
                </a:r>
              </a:p>
              <a:p>
                <a:pPr>
                  <a:lnSpc>
                    <a:spcPts val="1350"/>
                  </a:lnSpc>
                </a:pPr>
                <a:r>
                  <a:rPr lang="en-US" sz="900" dirty="0">
                    <a:solidFill>
                      <a:srgbClr val="565656"/>
                    </a:solidFill>
                  </a:rPr>
                  <a:t>28% cite SAFe as preferred method for scaling </a:t>
                </a:r>
                <a:br>
                  <a:rPr lang="en-US" sz="900" dirty="0">
                    <a:solidFill>
                      <a:srgbClr val="565656"/>
                    </a:solidFill>
                  </a:rPr>
                </a:br>
                <a:r>
                  <a:rPr lang="en-US" sz="900" dirty="0">
                    <a:solidFill>
                      <a:srgbClr val="565656"/>
                    </a:solidFill>
                  </a:rPr>
                  <a:t>Agile, making SAFe the most popular scaling </a:t>
                </a:r>
                <a:br>
                  <a:rPr lang="en-US" sz="900" dirty="0">
                    <a:solidFill>
                      <a:srgbClr val="565656"/>
                    </a:solidFill>
                  </a:rPr>
                </a:br>
                <a:r>
                  <a:rPr lang="en-US" sz="900" dirty="0">
                    <a:solidFill>
                      <a:srgbClr val="565656"/>
                    </a:solidFill>
                  </a:rPr>
                  <a:t>method above Scrum and Scrum of Scrums</a:t>
                </a:r>
              </a:p>
            </p:txBody>
          </p:sp>
          <p:sp>
            <p:nvSpPr>
              <p:cNvPr id="70" name="TextBox 69"/>
              <p:cNvSpPr txBox="1"/>
              <p:nvPr/>
            </p:nvSpPr>
            <p:spPr>
              <a:xfrm>
                <a:off x="8016275" y="1174758"/>
                <a:ext cx="1062329" cy="430887"/>
              </a:xfrm>
              <a:prstGeom prst="rect">
                <a:avLst/>
              </a:prstGeom>
              <a:noFill/>
            </p:spPr>
            <p:txBody>
              <a:bodyPr wrap="square" lIns="0" tIns="0" rIns="0" bIns="0" rtlCol="0">
                <a:spAutoFit/>
              </a:bodyPr>
              <a:lstStyle/>
              <a:p>
                <a:pPr algn="r"/>
                <a:r>
                  <a:rPr lang="en-US" sz="2800" b="1" dirty="0">
                    <a:latin typeface="Arial" charset="0"/>
                    <a:ea typeface="Arial" charset="0"/>
                    <a:cs typeface="Arial" charset="0"/>
                  </a:rPr>
                  <a:t>28</a:t>
                </a:r>
                <a:r>
                  <a:rPr lang="en-US" sz="2800" b="1" baseline="30000" dirty="0">
                    <a:latin typeface="Arial" charset="0"/>
                    <a:ea typeface="Arial" charset="0"/>
                    <a:cs typeface="Arial" charset="0"/>
                  </a:rPr>
                  <a:t>%</a:t>
                </a:r>
                <a:endParaRPr lang="en-US" sz="2800" baseline="30000" dirty="0">
                  <a:latin typeface="Arial" charset="0"/>
                  <a:ea typeface="Arial" charset="0"/>
                  <a:cs typeface="Arial" charset="0"/>
                </a:endParaRPr>
              </a:p>
            </p:txBody>
          </p:sp>
        </p:grpSp>
        <p:sp>
          <p:nvSpPr>
            <p:cNvPr id="83" name="TextBox 82"/>
            <p:cNvSpPr txBox="1"/>
            <p:nvPr/>
          </p:nvSpPr>
          <p:spPr>
            <a:xfrm>
              <a:off x="4199107" y="3321789"/>
              <a:ext cx="1264596" cy="259686"/>
            </a:xfrm>
            <a:prstGeom prst="rect">
              <a:avLst/>
            </a:prstGeom>
            <a:noFill/>
          </p:spPr>
          <p:txBody>
            <a:bodyPr wrap="square" rtlCol="0">
              <a:spAutoFit/>
            </a:bodyPr>
            <a:lstStyle/>
            <a:p>
              <a:pPr algn="ctr">
                <a:lnSpc>
                  <a:spcPts val="1350"/>
                </a:lnSpc>
              </a:pPr>
              <a:r>
                <a:rPr lang="en-US" sz="900" b="1" dirty="0"/>
                <a:t>Annual Gathering</a:t>
              </a:r>
            </a:p>
          </p:txBody>
        </p:sp>
        <p:sp>
          <p:nvSpPr>
            <p:cNvPr id="87" name="TextBox 86"/>
            <p:cNvSpPr txBox="1"/>
            <p:nvPr/>
          </p:nvSpPr>
          <p:spPr>
            <a:xfrm>
              <a:off x="5815801" y="2145877"/>
              <a:ext cx="3020162" cy="602088"/>
            </a:xfrm>
            <a:prstGeom prst="rect">
              <a:avLst/>
            </a:prstGeom>
            <a:noFill/>
          </p:spPr>
          <p:txBody>
            <a:bodyPr wrap="square" rtlCol="0">
              <a:spAutoFit/>
            </a:bodyPr>
            <a:lstStyle/>
            <a:p>
              <a:r>
                <a:rPr lang="en-US" sz="1100" b="1" dirty="0">
                  <a:solidFill>
                    <a:srgbClr val="9EB31C"/>
                  </a:solidFill>
                </a:rPr>
                <a:t>Configurable</a:t>
              </a:r>
              <a:r>
                <a:rPr lang="en-US" sz="1100" b="1" dirty="0">
                  <a:solidFill>
                    <a:srgbClr val="F9C143"/>
                  </a:solidFill>
                </a:rPr>
                <a:t> </a:t>
              </a:r>
            </a:p>
            <a:p>
              <a:pPr>
                <a:lnSpc>
                  <a:spcPts val="1350"/>
                </a:lnSpc>
              </a:pPr>
              <a:r>
                <a:rPr lang="en-US" sz="900" dirty="0">
                  <a:solidFill>
                    <a:srgbClr val="565656"/>
                  </a:solidFill>
                </a:rPr>
                <a:t>SAFe is able to accommodate enterprises</a:t>
              </a:r>
            </a:p>
            <a:p>
              <a:pPr>
                <a:lnSpc>
                  <a:spcPts val="1350"/>
                </a:lnSpc>
              </a:pPr>
              <a:r>
                <a:rPr lang="en-US" sz="900" dirty="0">
                  <a:solidFill>
                    <a:srgbClr val="565656"/>
                  </a:solidFill>
                </a:rPr>
                <a:t>of all sizes and industries</a:t>
              </a:r>
            </a:p>
          </p:txBody>
        </p:sp>
        <p:sp>
          <p:nvSpPr>
            <p:cNvPr id="92" name="TextBox 91"/>
            <p:cNvSpPr txBox="1"/>
            <p:nvPr/>
          </p:nvSpPr>
          <p:spPr>
            <a:xfrm>
              <a:off x="4104968" y="1381161"/>
              <a:ext cx="1318642" cy="1825714"/>
            </a:xfrm>
            <a:prstGeom prst="rect">
              <a:avLst/>
            </a:prstGeom>
            <a:noFill/>
          </p:spPr>
          <p:txBody>
            <a:bodyPr wrap="square" rtlCol="0">
              <a:spAutoFit/>
            </a:bodyPr>
            <a:lstStyle/>
            <a:p>
              <a:pPr algn="r">
                <a:lnSpc>
                  <a:spcPts val="1700"/>
                </a:lnSpc>
              </a:pPr>
              <a:r>
                <a:rPr lang="en-US" sz="1000" dirty="0">
                  <a:solidFill>
                    <a:srgbClr val="565656"/>
                  </a:solidFill>
                </a:rPr>
                <a:t>SAFe is a framework of mindset</a:t>
              </a:r>
              <a:r>
                <a:rPr lang="en-US" sz="1000">
                  <a:solidFill>
                    <a:srgbClr val="565656"/>
                  </a:solidFill>
                </a:rPr>
                <a:t>, principles, </a:t>
              </a:r>
              <a:r>
                <a:rPr lang="en-US" sz="1000" dirty="0">
                  <a:solidFill>
                    <a:srgbClr val="565656"/>
                  </a:solidFill>
                </a:rPr>
                <a:t>and practices for scaling Lean-Agile development throughout the enterprise</a:t>
              </a:r>
            </a:p>
          </p:txBody>
        </p:sp>
        <p:cxnSp>
          <p:nvCxnSpPr>
            <p:cNvPr id="96" name="Straight Connector 95"/>
            <p:cNvCxnSpPr/>
            <p:nvPr/>
          </p:nvCxnSpPr>
          <p:spPr bwMode="auto">
            <a:xfrm flipH="1" flipV="1">
              <a:off x="5458177" y="2874187"/>
              <a:ext cx="3685823" cy="9172"/>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99" name="Straight Connector 98"/>
            <p:cNvCxnSpPr/>
            <p:nvPr/>
          </p:nvCxnSpPr>
          <p:spPr bwMode="auto">
            <a:xfrm flipH="1" flipV="1">
              <a:off x="5458177" y="2061747"/>
              <a:ext cx="3685823" cy="9172"/>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101" name="Straight Connector 100"/>
            <p:cNvCxnSpPr/>
            <p:nvPr/>
          </p:nvCxnSpPr>
          <p:spPr bwMode="auto">
            <a:xfrm flipH="1" flipV="1">
              <a:off x="5452533" y="1317995"/>
              <a:ext cx="361" cy="2703690"/>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104" name="Straight Connector 103"/>
            <p:cNvCxnSpPr/>
            <p:nvPr/>
          </p:nvCxnSpPr>
          <p:spPr bwMode="auto">
            <a:xfrm flipH="1" flipV="1">
              <a:off x="0" y="2338202"/>
              <a:ext cx="4177489" cy="13568"/>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sp>
          <p:nvSpPr>
            <p:cNvPr id="109" name="Isosceles Triangle 108"/>
            <p:cNvSpPr/>
            <p:nvPr/>
          </p:nvSpPr>
          <p:spPr bwMode="auto">
            <a:xfrm rot="5400000">
              <a:off x="5342296" y="1661749"/>
              <a:ext cx="333021" cy="101600"/>
            </a:xfrm>
            <a:prstGeom prst="triangle">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110" name="Isosceles Triangle 109"/>
            <p:cNvSpPr/>
            <p:nvPr/>
          </p:nvSpPr>
          <p:spPr bwMode="auto">
            <a:xfrm rot="5400000">
              <a:off x="5343376" y="2417786"/>
              <a:ext cx="333021" cy="101600"/>
            </a:xfrm>
            <a:prstGeom prst="triangle">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111" name="Isosceles Triangle 110"/>
            <p:cNvSpPr/>
            <p:nvPr/>
          </p:nvSpPr>
          <p:spPr bwMode="auto">
            <a:xfrm rot="5400000">
              <a:off x="5343376" y="3351890"/>
              <a:ext cx="333021" cy="101600"/>
            </a:xfrm>
            <a:prstGeom prst="triangle">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cxnSp>
          <p:nvCxnSpPr>
            <p:cNvPr id="62" name="Straight Connector 61"/>
            <p:cNvCxnSpPr/>
            <p:nvPr/>
          </p:nvCxnSpPr>
          <p:spPr bwMode="auto">
            <a:xfrm flipH="1" flipV="1">
              <a:off x="0" y="4024331"/>
              <a:ext cx="9144000" cy="2758"/>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68" name="Straight Connector 67"/>
            <p:cNvCxnSpPr/>
            <p:nvPr/>
          </p:nvCxnSpPr>
          <p:spPr bwMode="auto">
            <a:xfrm flipH="1">
              <a:off x="4182894" y="3286708"/>
              <a:ext cx="1275404" cy="9131"/>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69" name="Straight Connector 68"/>
            <p:cNvCxnSpPr/>
            <p:nvPr/>
          </p:nvCxnSpPr>
          <p:spPr bwMode="auto">
            <a:xfrm flipH="1" flipV="1">
              <a:off x="2297348" y="3043515"/>
              <a:ext cx="2" cy="988981"/>
            </a:xfrm>
            <a:prstGeom prst="line">
              <a:avLst/>
            </a:prstGeom>
            <a:solidFill>
              <a:schemeClr val="accent1"/>
            </a:solidFill>
            <a:ln w="12700" cap="flat" cmpd="sng" algn="ctr">
              <a:solidFill>
                <a:schemeClr val="bg1">
                  <a:lumMod val="85000"/>
                </a:schemeClr>
              </a:solidFill>
              <a:prstDash val="solid"/>
              <a:round/>
              <a:headEnd type="none" w="med" len="med"/>
              <a:tailEnd type="none" w="med" len="med"/>
            </a:ln>
            <a:effectLst/>
          </p:spPr>
        </p:cxnSp>
        <p:cxnSp>
          <p:nvCxnSpPr>
            <p:cNvPr id="71" name="Straight Connector 70"/>
            <p:cNvCxnSpPr/>
            <p:nvPr/>
          </p:nvCxnSpPr>
          <p:spPr bwMode="auto">
            <a:xfrm flipV="1">
              <a:off x="4182894" y="1314153"/>
              <a:ext cx="5404" cy="2696723"/>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sp>
          <p:nvSpPr>
            <p:cNvPr id="75" name="TextBox 74"/>
            <p:cNvSpPr txBox="1"/>
            <p:nvPr/>
          </p:nvSpPr>
          <p:spPr>
            <a:xfrm>
              <a:off x="2658645" y="3154093"/>
              <a:ext cx="1562078" cy="769441"/>
            </a:xfrm>
            <a:prstGeom prst="rect">
              <a:avLst/>
            </a:prstGeom>
            <a:noFill/>
          </p:spPr>
          <p:txBody>
            <a:bodyPr wrap="square" rtlCol="0">
              <a:spAutoFit/>
            </a:bodyPr>
            <a:lstStyle/>
            <a:p>
              <a:r>
                <a:rPr lang="en-US" sz="1400" b="1" dirty="0">
                  <a:solidFill>
                    <a:srgbClr val="565656"/>
                  </a:solidFill>
                </a:rPr>
                <a:t>Pledged 1</a:t>
              </a:r>
              <a:r>
                <a:rPr lang="en-US" sz="1400" b="1" baseline="30000" dirty="0">
                  <a:solidFill>
                    <a:srgbClr val="565656"/>
                  </a:solidFill>
                </a:rPr>
                <a:t>%</a:t>
              </a:r>
            </a:p>
            <a:p>
              <a:r>
                <a:rPr lang="en-US" sz="1000" dirty="0">
                  <a:solidFill>
                    <a:srgbClr val="565656"/>
                  </a:solidFill>
                </a:rPr>
                <a:t>Scaled Agile stock equity &amp; employee time to Pledge 1% campaign</a:t>
              </a:r>
            </a:p>
          </p:txBody>
        </p:sp>
        <p:pic>
          <p:nvPicPr>
            <p:cNvPr id="76" name="Picture 75"/>
            <p:cNvPicPr>
              <a:picLocks noChangeAspect="1"/>
            </p:cNvPicPr>
            <p:nvPr/>
          </p:nvPicPr>
          <p:blipFill>
            <a:blip r:embed="rId6">
              <a:alphaModFix amt="86000"/>
              <a:extLst>
                <a:ext uri="{28A0092B-C50C-407E-A947-70E740481C1C}">
                  <a14:useLocalDpi xmlns:a14="http://schemas.microsoft.com/office/drawing/2010/main" val="0"/>
                </a:ext>
              </a:extLst>
            </a:blip>
            <a:stretch>
              <a:fillRect/>
            </a:stretch>
          </p:blipFill>
          <p:spPr>
            <a:xfrm>
              <a:off x="2337104" y="3178623"/>
              <a:ext cx="385671" cy="346529"/>
            </a:xfrm>
            <a:prstGeom prst="rect">
              <a:avLst/>
            </a:prstGeom>
            <a:effectLst>
              <a:outerShdw dist="12700" dir="2700000" algn="tl" rotWithShape="0">
                <a:srgbClr val="000000">
                  <a:alpha val="50000"/>
                </a:srgbClr>
              </a:outerShdw>
            </a:effectLst>
          </p:spPr>
        </p:pic>
        <p:cxnSp>
          <p:nvCxnSpPr>
            <p:cNvPr id="79" name="Straight Connector 78"/>
            <p:cNvCxnSpPr/>
            <p:nvPr/>
          </p:nvCxnSpPr>
          <p:spPr bwMode="auto">
            <a:xfrm flipV="1">
              <a:off x="2297350" y="1314153"/>
              <a:ext cx="0" cy="1038702"/>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80" name="Straight Connector 79"/>
            <p:cNvCxnSpPr/>
            <p:nvPr/>
          </p:nvCxnSpPr>
          <p:spPr bwMode="auto">
            <a:xfrm flipH="1">
              <a:off x="1" y="1303345"/>
              <a:ext cx="9143999" cy="4967"/>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sp>
          <p:nvSpPr>
            <p:cNvPr id="90" name="TextBox 89"/>
            <p:cNvSpPr txBox="1"/>
            <p:nvPr/>
          </p:nvSpPr>
          <p:spPr>
            <a:xfrm>
              <a:off x="5772567" y="1371943"/>
              <a:ext cx="3022102" cy="605935"/>
            </a:xfrm>
            <a:prstGeom prst="rect">
              <a:avLst/>
            </a:prstGeom>
            <a:noFill/>
          </p:spPr>
          <p:txBody>
            <a:bodyPr wrap="square" rtlCol="0">
              <a:spAutoFit/>
            </a:bodyPr>
            <a:lstStyle/>
            <a:p>
              <a:pPr>
                <a:lnSpc>
                  <a:spcPts val="1350"/>
                </a:lnSpc>
              </a:pPr>
              <a:r>
                <a:rPr lang="en-US" sz="1100" b="1" dirty="0">
                  <a:solidFill>
                    <a:schemeClr val="accent5"/>
                  </a:solidFill>
                </a:rPr>
                <a:t>Freely Available</a:t>
              </a:r>
              <a:br>
                <a:rPr lang="en-US" sz="1100" b="1" dirty="0">
                  <a:solidFill>
                    <a:schemeClr val="accent1">
                      <a:lumMod val="60000"/>
                      <a:lumOff val="40000"/>
                    </a:schemeClr>
                  </a:solidFill>
                </a:rPr>
              </a:br>
              <a:r>
                <a:rPr lang="en-US" sz="900" dirty="0"/>
                <a:t>SAFe’s body of knowledge is freely </a:t>
              </a:r>
              <a:br>
                <a:rPr lang="en-US" sz="900" dirty="0"/>
              </a:br>
              <a:r>
                <a:rPr lang="en-US" sz="900" dirty="0"/>
                <a:t>available at </a:t>
              </a:r>
              <a:r>
                <a:rPr lang="en-US" sz="900" b="1" dirty="0"/>
                <a:t>scaledagileframework.com</a:t>
              </a:r>
            </a:p>
          </p:txBody>
        </p:sp>
        <p:cxnSp>
          <p:nvCxnSpPr>
            <p:cNvPr id="93" name="Straight Connector 92"/>
            <p:cNvCxnSpPr/>
            <p:nvPr/>
          </p:nvCxnSpPr>
          <p:spPr bwMode="auto">
            <a:xfrm flipH="1" flipV="1">
              <a:off x="0" y="3031027"/>
              <a:ext cx="4177489" cy="13568"/>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3363" y="2454451"/>
              <a:ext cx="551419" cy="474221"/>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366952" y="1449259"/>
              <a:ext cx="389544" cy="310472"/>
            </a:xfrm>
            <a:prstGeom prst="rect">
              <a:avLst/>
            </a:prstGeom>
          </p:spPr>
        </p:pic>
        <p:pic>
          <p:nvPicPr>
            <p:cNvPr id="4" name="Picture 3"/>
            <p:cNvPicPr>
              <a:picLocks noChangeAspect="1"/>
            </p:cNvPicPr>
            <p:nvPr/>
          </p:nvPicPr>
          <p:blipFill>
            <a:blip r:embed="rId9">
              <a:alphaModFix amt="89000"/>
              <a:extLst>
                <a:ext uri="{28A0092B-C50C-407E-A947-70E740481C1C}">
                  <a14:useLocalDpi xmlns:a14="http://schemas.microsoft.com/office/drawing/2010/main" val="0"/>
                </a:ext>
              </a:extLst>
            </a:blip>
            <a:stretch>
              <a:fillRect/>
            </a:stretch>
          </p:blipFill>
          <p:spPr>
            <a:xfrm>
              <a:off x="4319285" y="3601190"/>
              <a:ext cx="959391" cy="356893"/>
            </a:xfrm>
            <a:prstGeom prst="rect">
              <a:avLst/>
            </a:prstGeom>
          </p:spPr>
        </p:pic>
      </p:grpSp>
    </p:spTree>
    <p:extLst>
      <p:ext uri="{BB962C8B-B14F-4D97-AF65-F5344CB8AC3E}">
        <p14:creationId xmlns:p14="http://schemas.microsoft.com/office/powerpoint/2010/main" val="2718803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4.5 Big Picture</a:t>
            </a:r>
          </a:p>
        </p:txBody>
      </p:sp>
    </p:spTree>
    <p:extLst>
      <p:ext uri="{BB962C8B-B14F-4D97-AF65-F5344CB8AC3E}">
        <p14:creationId xmlns:p14="http://schemas.microsoft.com/office/powerpoint/2010/main" val="1251813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SAFe provides the basis for success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427"/>
          <a:stretch/>
        </p:blipFill>
        <p:spPr>
          <a:xfrm>
            <a:off x="457201" y="1006998"/>
            <a:ext cx="8151493" cy="3275635"/>
          </a:xfrm>
          <a:prstGeom prst="rect">
            <a:avLst/>
          </a:prstGeom>
        </p:spPr>
      </p:pic>
    </p:spTree>
    <p:extLst>
      <p:ext uri="{BB962C8B-B14F-4D97-AF65-F5344CB8AC3E}">
        <p14:creationId xmlns:p14="http://schemas.microsoft.com/office/powerpoint/2010/main" val="7478241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 SAFe aligns strategy and execution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364"/>
          <a:stretch/>
        </p:blipFill>
        <p:spPr>
          <a:xfrm>
            <a:off x="1099372" y="880744"/>
            <a:ext cx="7213355" cy="3884234"/>
          </a:xfrm>
          <a:prstGeom prst="rect">
            <a:avLst/>
          </a:prstGeom>
        </p:spPr>
      </p:pic>
    </p:spTree>
    <p:extLst>
      <p:ext uri="{BB962C8B-B14F-4D97-AF65-F5344CB8AC3E}">
        <p14:creationId xmlns:p14="http://schemas.microsoft.com/office/powerpoint/2010/main" val="35306534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Large Solution SAFe coordinates ARTs with a Solution Train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76" b="-1"/>
          <a:stretch/>
        </p:blipFill>
        <p:spPr>
          <a:xfrm>
            <a:off x="810908" y="791852"/>
            <a:ext cx="7281881" cy="4051282"/>
          </a:xfrm>
          <a:prstGeom prst="rect">
            <a:avLst/>
          </a:prstGeom>
        </p:spPr>
      </p:pic>
    </p:spTree>
    <p:extLst>
      <p:ext uri="{BB962C8B-B14F-4D97-AF65-F5344CB8AC3E}">
        <p14:creationId xmlns:p14="http://schemas.microsoft.com/office/powerpoint/2010/main" val="316054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519751" y="1140078"/>
            <a:ext cx="1257785" cy="1257785"/>
            <a:chOff x="7519751" y="1140078"/>
            <a:chExt cx="1257785" cy="1257785"/>
          </a:xfrm>
        </p:grpSpPr>
        <p:sp>
          <p:nvSpPr>
            <p:cNvPr id="53" name="Folded Corner 52"/>
            <p:cNvSpPr/>
            <p:nvPr/>
          </p:nvSpPr>
          <p:spPr bwMode="auto">
            <a:xfrm>
              <a:off x="7519751" y="1140078"/>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0" name="Snip Single Corner Rectangle 39"/>
            <p:cNvSpPr/>
            <p:nvPr/>
          </p:nvSpPr>
          <p:spPr bwMode="auto">
            <a:xfrm>
              <a:off x="7563294" y="1254575"/>
              <a:ext cx="1138129" cy="78483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Problems discovered too late</a:t>
              </a:r>
            </a:p>
          </p:txBody>
        </p:sp>
      </p:grpSp>
      <p:grpSp>
        <p:nvGrpSpPr>
          <p:cNvPr id="2" name="Group 1"/>
          <p:cNvGrpSpPr/>
          <p:nvPr/>
        </p:nvGrpSpPr>
        <p:grpSpPr>
          <a:xfrm>
            <a:off x="1793452" y="1540961"/>
            <a:ext cx="1261056" cy="1257785"/>
            <a:chOff x="1793452" y="1540961"/>
            <a:chExt cx="1261056" cy="1257785"/>
          </a:xfrm>
        </p:grpSpPr>
        <p:sp>
          <p:nvSpPr>
            <p:cNvPr id="4" name="Folded Corner 3"/>
            <p:cNvSpPr/>
            <p:nvPr/>
          </p:nvSpPr>
          <p:spPr bwMode="auto">
            <a:xfrm>
              <a:off x="1796723" y="1540961"/>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1" name="Snip Single Corner Rectangle 40"/>
            <p:cNvSpPr/>
            <p:nvPr/>
          </p:nvSpPr>
          <p:spPr bwMode="auto">
            <a:xfrm>
              <a:off x="1793452" y="1697946"/>
              <a:ext cx="1248943" cy="78483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No way to improve systematically</a:t>
              </a:r>
            </a:p>
          </p:txBody>
        </p:sp>
      </p:grpSp>
      <p:grpSp>
        <p:nvGrpSpPr>
          <p:cNvPr id="9" name="Group 8"/>
          <p:cNvGrpSpPr/>
          <p:nvPr/>
        </p:nvGrpSpPr>
        <p:grpSpPr>
          <a:xfrm>
            <a:off x="4813094" y="2894379"/>
            <a:ext cx="1257785" cy="1257785"/>
            <a:chOff x="4813094" y="2894379"/>
            <a:chExt cx="1257785" cy="1257785"/>
          </a:xfrm>
        </p:grpSpPr>
        <p:sp>
          <p:nvSpPr>
            <p:cNvPr id="50" name="Folded Corner 49"/>
            <p:cNvSpPr/>
            <p:nvPr/>
          </p:nvSpPr>
          <p:spPr bwMode="auto">
            <a:xfrm>
              <a:off x="4813094" y="2894379"/>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2" name="Snip Single Corner Rectangle 41"/>
            <p:cNvSpPr/>
            <p:nvPr/>
          </p:nvSpPr>
          <p:spPr bwMode="auto">
            <a:xfrm>
              <a:off x="4934073" y="3010124"/>
              <a:ext cx="1023794" cy="1000274"/>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Hard to manage distributed teams</a:t>
              </a:r>
            </a:p>
          </p:txBody>
        </p:sp>
      </p:grpSp>
      <p:grpSp>
        <p:nvGrpSpPr>
          <p:cNvPr id="6" name="Group 5"/>
          <p:cNvGrpSpPr/>
          <p:nvPr/>
        </p:nvGrpSpPr>
        <p:grpSpPr>
          <a:xfrm>
            <a:off x="6059444" y="893358"/>
            <a:ext cx="1257785" cy="1257785"/>
            <a:chOff x="6059444" y="893358"/>
            <a:chExt cx="1257785" cy="1257785"/>
          </a:xfrm>
        </p:grpSpPr>
        <p:sp>
          <p:nvSpPr>
            <p:cNvPr id="51" name="Folded Corner 50"/>
            <p:cNvSpPr/>
            <p:nvPr/>
          </p:nvSpPr>
          <p:spPr bwMode="auto">
            <a:xfrm>
              <a:off x="6059444" y="893358"/>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3" name="Snip Single Corner Rectangle 42"/>
            <p:cNvSpPr/>
            <p:nvPr/>
          </p:nvSpPr>
          <p:spPr bwMode="auto">
            <a:xfrm>
              <a:off x="6235782" y="1104777"/>
              <a:ext cx="815510" cy="612475"/>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Late</a:t>
              </a:r>
            </a:p>
            <a:p>
              <a:pPr algn="ctr" eaLnBrk="0" hangingPunct="0">
                <a:spcBef>
                  <a:spcPct val="20000"/>
                </a:spcBef>
              </a:pPr>
              <a:r>
                <a:rPr lang="en-US" sz="1400" i="1" dirty="0">
                  <a:latin typeface="Arial"/>
                  <a:cs typeface="Arial"/>
                </a:rPr>
                <a:t>delivery</a:t>
              </a:r>
            </a:p>
          </p:txBody>
        </p:sp>
      </p:grpSp>
      <p:grpSp>
        <p:nvGrpSpPr>
          <p:cNvPr id="3" name="Group 2"/>
          <p:cNvGrpSpPr/>
          <p:nvPr/>
        </p:nvGrpSpPr>
        <p:grpSpPr>
          <a:xfrm>
            <a:off x="3354444" y="1140078"/>
            <a:ext cx="1257785" cy="1257785"/>
            <a:chOff x="3354444" y="1140078"/>
            <a:chExt cx="1257785" cy="1257785"/>
          </a:xfrm>
        </p:grpSpPr>
        <p:sp>
          <p:nvSpPr>
            <p:cNvPr id="28" name="Folded Corner 27"/>
            <p:cNvSpPr/>
            <p:nvPr/>
          </p:nvSpPr>
          <p:spPr bwMode="auto">
            <a:xfrm>
              <a:off x="3354444" y="1140078"/>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4" name="Snip Single Corner Rectangle 43"/>
            <p:cNvSpPr/>
            <p:nvPr/>
          </p:nvSpPr>
          <p:spPr bwMode="auto">
            <a:xfrm>
              <a:off x="3371708" y="1284553"/>
              <a:ext cx="1041009" cy="56391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Too little visibility</a:t>
              </a:r>
            </a:p>
          </p:txBody>
        </p:sp>
      </p:grpSp>
      <p:grpSp>
        <p:nvGrpSpPr>
          <p:cNvPr id="5" name="Group 4"/>
          <p:cNvGrpSpPr/>
          <p:nvPr/>
        </p:nvGrpSpPr>
        <p:grpSpPr>
          <a:xfrm>
            <a:off x="4700398" y="1428315"/>
            <a:ext cx="1257785" cy="1257785"/>
            <a:chOff x="4700398" y="1428315"/>
            <a:chExt cx="1257785" cy="1257785"/>
          </a:xfrm>
        </p:grpSpPr>
        <p:sp>
          <p:nvSpPr>
            <p:cNvPr id="48" name="Folded Corner 47"/>
            <p:cNvSpPr/>
            <p:nvPr/>
          </p:nvSpPr>
          <p:spPr bwMode="auto">
            <a:xfrm>
              <a:off x="4700398" y="1428315"/>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5" name="Snip Single Corner Rectangle 44"/>
            <p:cNvSpPr/>
            <p:nvPr/>
          </p:nvSpPr>
          <p:spPr bwMode="auto">
            <a:xfrm>
              <a:off x="4751246" y="1449092"/>
              <a:ext cx="1140058" cy="1215717"/>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Too early commitment to a design that didn’t work</a:t>
              </a:r>
            </a:p>
          </p:txBody>
        </p:sp>
      </p:grpSp>
      <p:grpSp>
        <p:nvGrpSpPr>
          <p:cNvPr id="12" name="Group 11"/>
          <p:cNvGrpSpPr/>
          <p:nvPr/>
        </p:nvGrpSpPr>
        <p:grpSpPr>
          <a:xfrm>
            <a:off x="7018615" y="3432457"/>
            <a:ext cx="1257785" cy="1257785"/>
            <a:chOff x="7018615" y="3432457"/>
            <a:chExt cx="1257785" cy="1257785"/>
          </a:xfrm>
        </p:grpSpPr>
        <p:sp>
          <p:nvSpPr>
            <p:cNvPr id="54" name="Folded Corner 53"/>
            <p:cNvSpPr/>
            <p:nvPr/>
          </p:nvSpPr>
          <p:spPr bwMode="auto">
            <a:xfrm>
              <a:off x="7018615" y="3432457"/>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6" name="Snip Single Corner Rectangle 45"/>
            <p:cNvSpPr/>
            <p:nvPr/>
          </p:nvSpPr>
          <p:spPr bwMode="auto">
            <a:xfrm>
              <a:off x="7197863" y="3736326"/>
              <a:ext cx="867756" cy="56391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Poor morale</a:t>
              </a:r>
            </a:p>
          </p:txBody>
        </p:sp>
      </p:grpSp>
      <p:grpSp>
        <p:nvGrpSpPr>
          <p:cNvPr id="10" name="Group 9"/>
          <p:cNvGrpSpPr/>
          <p:nvPr/>
        </p:nvGrpSpPr>
        <p:grpSpPr>
          <a:xfrm>
            <a:off x="3616156" y="2568499"/>
            <a:ext cx="1257785" cy="1257785"/>
            <a:chOff x="3616156" y="2568499"/>
            <a:chExt cx="1257785" cy="1257785"/>
          </a:xfrm>
        </p:grpSpPr>
        <p:sp>
          <p:nvSpPr>
            <p:cNvPr id="49" name="Folded Corner 48"/>
            <p:cNvSpPr/>
            <p:nvPr/>
          </p:nvSpPr>
          <p:spPr bwMode="auto">
            <a:xfrm>
              <a:off x="3616156" y="2568499"/>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7" name="Snip Single Corner Rectangle 46"/>
            <p:cNvSpPr/>
            <p:nvPr/>
          </p:nvSpPr>
          <p:spPr bwMode="auto">
            <a:xfrm>
              <a:off x="3710964" y="2712001"/>
              <a:ext cx="1010197" cy="78483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Massive growth in complexity</a:t>
              </a:r>
            </a:p>
          </p:txBody>
        </p:sp>
      </p:grpSp>
      <p:grpSp>
        <p:nvGrpSpPr>
          <p:cNvPr id="8" name="Group 7"/>
          <p:cNvGrpSpPr/>
          <p:nvPr/>
        </p:nvGrpSpPr>
        <p:grpSpPr>
          <a:xfrm>
            <a:off x="6220845" y="2409517"/>
            <a:ext cx="1257785" cy="1257785"/>
            <a:chOff x="6220845" y="2409517"/>
            <a:chExt cx="1257785" cy="1257785"/>
          </a:xfrm>
        </p:grpSpPr>
        <p:sp>
          <p:nvSpPr>
            <p:cNvPr id="52" name="Folded Corner 51"/>
            <p:cNvSpPr/>
            <p:nvPr/>
          </p:nvSpPr>
          <p:spPr bwMode="auto">
            <a:xfrm>
              <a:off x="6220845" y="2409517"/>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58" name="Snip Single Corner Rectangle 57"/>
            <p:cNvSpPr/>
            <p:nvPr/>
          </p:nvSpPr>
          <p:spPr bwMode="auto">
            <a:xfrm>
              <a:off x="6283756" y="2509987"/>
              <a:ext cx="1128207" cy="1000274"/>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Phase gate SDLC isn't helping reduce risk</a:t>
              </a:r>
            </a:p>
          </p:txBody>
        </p:sp>
      </p:grpSp>
      <p:grpSp>
        <p:nvGrpSpPr>
          <p:cNvPr id="11" name="Group 10"/>
          <p:cNvGrpSpPr/>
          <p:nvPr/>
        </p:nvGrpSpPr>
        <p:grpSpPr>
          <a:xfrm>
            <a:off x="2149172" y="2951507"/>
            <a:ext cx="1317916" cy="1257785"/>
            <a:chOff x="2149172" y="2951507"/>
            <a:chExt cx="1317916" cy="1257785"/>
          </a:xfrm>
        </p:grpSpPr>
        <p:sp>
          <p:nvSpPr>
            <p:cNvPr id="26" name="Folded Corner 25"/>
            <p:cNvSpPr/>
            <p:nvPr/>
          </p:nvSpPr>
          <p:spPr bwMode="auto">
            <a:xfrm>
              <a:off x="2149172" y="2951507"/>
              <a:ext cx="1317916"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59" name="Snip Single Corner Rectangle 58"/>
            <p:cNvSpPr/>
            <p:nvPr/>
          </p:nvSpPr>
          <p:spPr bwMode="auto">
            <a:xfrm>
              <a:off x="2161211" y="3081856"/>
              <a:ext cx="1278072" cy="78483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Under-estimated dependencies</a:t>
              </a:r>
            </a:p>
          </p:txBody>
        </p:sp>
      </p:grpSp>
      <p:sp>
        <p:nvSpPr>
          <p:cNvPr id="23" name="Title 1"/>
          <p:cNvSpPr txBox="1">
            <a:spLocks/>
          </p:cNvSpPr>
          <p:nvPr/>
        </p:nvSpPr>
        <p:spPr bwMode="auto">
          <a:xfrm>
            <a:off x="253243" y="535016"/>
            <a:ext cx="3246701" cy="875999"/>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400" b="0" dirty="0" smtClean="0">
                <a:solidFill>
                  <a:srgbClr val="565656"/>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r>
              <a:rPr lang="en-US" kern="0" dirty="0">
                <a:solidFill>
                  <a:schemeClr val="tx1"/>
                </a:solidFill>
              </a:rPr>
              <a:t>And our retrospectives read like this:</a:t>
            </a:r>
          </a:p>
        </p:txBody>
      </p:sp>
    </p:spTree>
    <p:extLst>
      <p:ext uri="{BB962C8B-B14F-4D97-AF65-F5344CB8AC3E}">
        <p14:creationId xmlns:p14="http://schemas.microsoft.com/office/powerpoint/2010/main" val="7720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t>
            </a:r>
            <a:r>
              <a:rPr lang="en-US" dirty="0" err="1"/>
              <a:t>SAFe</a:t>
            </a:r>
            <a:r>
              <a:rPr lang="en-US" dirty="0"/>
              <a:t> for large enterprises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215"/>
          <a:stretch/>
        </p:blipFill>
        <p:spPr>
          <a:xfrm>
            <a:off x="1755857" y="849771"/>
            <a:ext cx="5762224" cy="4045341"/>
          </a:xfrm>
          <a:prstGeom prst="rect">
            <a:avLst/>
          </a:prstGeom>
        </p:spPr>
      </p:pic>
    </p:spTree>
    <p:extLst>
      <p:ext uri="{BB962C8B-B14F-4D97-AF65-F5344CB8AC3E}">
        <p14:creationId xmlns:p14="http://schemas.microsoft.com/office/powerpoint/2010/main" val="23623953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hAsIy9hIeUq0OPmmUgwAT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4pcbzPDUka6x35SfaD5V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tX4uBe6Y0yxWqwOgWofo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hPAUwLSuWkGJ1NHF8liO4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o46zTPnMoE2FCrJ_fGj67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VfoAIL3.0O6whQo0P3fk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pKy13jZYQ0WxGSS9NG9qQ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45rhYHBuiEajA2rg4_Y0S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e95WAAfsTkK0jr6iEHibR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qZJlvAeQ0uSIkcAdzpgM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r3tfq_L3mkCURvkf7lIq7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VxieQJvE0m_1R2w4oVZL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r8UslhuT0GnLq_TdRhDQ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PMP1U4Rr0iJAD1grkB.T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DD338byrUy.x6GH0kLvd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CKyt4vWzKEq0W4TOUfZ19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B4c.GUrCqkC0ju.jnE8d8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e1dCEWDR80GDPbC1xPCIh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FM9dKiQ.kWv03yrzcTv0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w317BakSUky_ISYnPhT6J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Kr3.eJX3EeVNO8QXA7NZ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w3SGwdjnDUCIpWJp0cOxI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05bouhnDJ0exid6.lG2j0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iQK7clZsoEee8Q2eVdb1_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RtzNbuyjKkGJe4bxYBfOq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CqxomS0GiUasKGyEudtfI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99slUjVAkkKPrIWY.h8z9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RdQdM23oT0yx5ezV4fcz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g8byroSTE2GD8JcPpyp0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y6gduGQ3bk.UxYOwVoblo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GJYfIseP0KO9zSWyQ76N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T1Jeik2vDkGMVwvVDbvx7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4Goy2A8JE2o0YN2Ea_Rn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aia1EsXpEOHqQ9nNceWU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ivInMiw_AUexFezgQ2hhY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nodhYr2u80mxaF3Eo2HOD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hBm27UvDA0SnmipMFMlXN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WVQlXahh5UqkV68471w5e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TAlI.Ir3LE2IKRxIIgO5Z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L4HSifCkSN6QbhfcJhj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pyFwXT0BUunsn0eZSCGF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YLNjwMd1kW4S20MLtnX7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UnNPcBv6064JRt2AKNlu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iwN9Tf9HEGWcglcIv_NnQ"/>
</p:tagLst>
</file>

<file path=ppt/theme/theme1.xml><?xml version="1.0" encoding="utf-8"?>
<a:theme xmlns:a="http://schemas.openxmlformats.org/drawingml/2006/main" name="Courseware Template-V8_with reference">
  <a:themeElements>
    <a:clrScheme name="Jeff Changed">
      <a:dk1>
        <a:srgbClr val="565656"/>
      </a:dk1>
      <a:lt1>
        <a:srgbClr val="FFFFFF"/>
      </a:lt1>
      <a:dk2>
        <a:srgbClr val="000000"/>
      </a:dk2>
      <a:lt2>
        <a:srgbClr val="E2E2E2"/>
      </a:lt2>
      <a:accent1>
        <a:srgbClr val="3C75BA"/>
      </a:accent1>
      <a:accent2>
        <a:srgbClr val="E05E0D"/>
      </a:accent2>
      <a:accent3>
        <a:srgbClr val="F4AD3E"/>
      </a:accent3>
      <a:accent4>
        <a:srgbClr val="465064"/>
      </a:accent4>
      <a:accent5>
        <a:srgbClr val="9EB31C"/>
      </a:accent5>
      <a:accent6>
        <a:srgbClr val="33353A"/>
      </a:accent6>
      <a:hlink>
        <a:srgbClr val="333333"/>
      </a:hlink>
      <a:folHlink>
        <a:srgbClr val="262626"/>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a:spPr>
      <a:bodyPr vert="horz" wrap="square" lIns="91440" tIns="91440" rIns="91440" bIns="91440" numCol="1" rtlCol="0" anchor="t" anchorCtr="0" compatLnSpc="1">
        <a:prstTxWarp prst="textNoShape">
          <a:avLst/>
        </a:prstTxWarp>
        <a:noAutofit/>
      </a:bodyPr>
      <a:lstStyle>
        <a:defPPr algn="l" eaLnBrk="0" hangingPunct="0">
          <a:spcBef>
            <a:spcPct val="20000"/>
          </a:spcBef>
          <a:defRPr sz="2200" i="1" dirty="0"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txDef>
      <a:spPr>
        <a:noFill/>
      </a:spPr>
      <a:bodyPr wrap="square" rtlCol="0">
        <a:spAutoFit/>
      </a:bodyPr>
      <a:lstStyle>
        <a:defPPr algn="l">
          <a:defRPr dirty="0" smtClean="0"/>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EA0DA09B-9BC1-5348-99DC-4ADBBF480E51}" vid="{8A589A23-0014-E148-BE64-D75A0DD35851}"/>
    </a:ext>
  </a:extLst>
</a:theme>
</file>

<file path=ppt/theme/theme2.xml><?xml version="1.0" encoding="utf-8"?>
<a:theme xmlns:a="http://schemas.openxmlformats.org/drawingml/2006/main" name="Courseware Template-V7_sans reference">
  <a:themeElements>
    <a:clrScheme name="Custom 6">
      <a:dk1>
        <a:srgbClr val="565656"/>
      </a:dk1>
      <a:lt1>
        <a:srgbClr val="FFFFFF"/>
      </a:lt1>
      <a:dk2>
        <a:srgbClr val="000000"/>
      </a:dk2>
      <a:lt2>
        <a:srgbClr val="E2E2E2"/>
      </a:lt2>
      <a:accent1>
        <a:srgbClr val="0B3C5C"/>
      </a:accent1>
      <a:accent2>
        <a:srgbClr val="E05E0D"/>
      </a:accent2>
      <a:accent3>
        <a:srgbClr val="F4AD3E"/>
      </a:accent3>
      <a:accent4>
        <a:srgbClr val="465064"/>
      </a:accent4>
      <a:accent5>
        <a:srgbClr val="9EB31C"/>
      </a:accent5>
      <a:accent6>
        <a:srgbClr val="33353A"/>
      </a:accent6>
      <a:hlink>
        <a:srgbClr val="333333"/>
      </a:hlink>
      <a:folHlink>
        <a:srgbClr val="262626"/>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a:spPr>
      <a:bodyPr vert="horz" wrap="square" lIns="91440" tIns="91440" rIns="91440" bIns="91440" numCol="1" rtlCol="0" anchor="t" anchorCtr="0" compatLnSpc="1">
        <a:prstTxWarp prst="textNoShape">
          <a:avLst/>
        </a:prstTxWarp>
        <a:noAutofit/>
      </a:bodyPr>
      <a:lstStyle>
        <a:defPPr algn="l" eaLnBrk="0" hangingPunct="0">
          <a:spcBef>
            <a:spcPct val="20000"/>
          </a:spcBef>
          <a:defRPr sz="2200" i="1" dirty="0"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txDef>
      <a:spPr>
        <a:noFill/>
      </a:spPr>
      <a:bodyPr wrap="square" rtlCol="0">
        <a:spAutoFit/>
      </a:bodyPr>
      <a:lstStyle>
        <a:defPPr algn="l">
          <a:defRPr dirty="0" smtClean="0"/>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6477</TotalTime>
  <Words>5296</Words>
  <Application>Microsoft Office PowerPoint</Application>
  <PresentationFormat>On-screen Show (16:9)</PresentationFormat>
  <Paragraphs>651</Paragraphs>
  <Slides>90</Slides>
  <Notes>73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3" baseType="lpstr">
      <vt:lpstr>Arial</vt:lpstr>
      <vt:lpstr>Arial Black</vt:lpstr>
      <vt:lpstr>Arial Narrow</vt:lpstr>
      <vt:lpstr>Arial Rounded MT Bold</vt:lpstr>
      <vt:lpstr>Calibri</vt:lpstr>
      <vt:lpstr>Courier New</vt:lpstr>
      <vt:lpstr>Lucida Grande</vt:lpstr>
      <vt:lpstr>Open Sans</vt:lpstr>
      <vt:lpstr>Webdings</vt:lpstr>
      <vt:lpstr>Wingdings</vt:lpstr>
      <vt:lpstr>Courseware Template-V8_with reference</vt:lpstr>
      <vt:lpstr>Courseware Template-V7_sans reference</vt:lpstr>
      <vt:lpstr>think-cell Slide</vt:lpstr>
      <vt:lpstr>SAFe for Teams Scaled Agile Framework® (SAFe®) 4.5</vt:lpstr>
      <vt:lpstr>Agenda : Learning Objectives</vt:lpstr>
      <vt:lpstr>Lesson 1 Introducing the Scaled Agile Framework</vt:lpstr>
      <vt:lpstr>Learning Objectives</vt:lpstr>
      <vt:lpstr>1.1 Connect with the Scaled Agile Framework</vt:lpstr>
      <vt:lpstr>How do we keep pace?</vt:lpstr>
      <vt:lpstr>We thought we’d be developing like this.</vt:lpstr>
      <vt:lpstr>PowerPoint Presentation</vt:lpstr>
      <vt:lpstr>PowerPoint Presentation</vt:lpstr>
      <vt:lpstr>PowerPoint Presentation</vt:lpstr>
      <vt:lpstr>The Scaled Agile Framework SAFe 4.0</vt:lpstr>
      <vt:lpstr>SAFe  Core Values</vt:lpstr>
      <vt:lpstr>Roots, pasts, present and future</vt:lpstr>
      <vt:lpstr>Essential SAFe provides the basis for success</vt:lpstr>
      <vt:lpstr>Nothing beats an agile team</vt:lpstr>
      <vt:lpstr>Except a team of agile team</vt:lpstr>
      <vt:lpstr>Portfolio SAFe aligns strategy and execution</vt:lpstr>
      <vt:lpstr>Large Solution SAFe coordinates ARTs with a Solution Train</vt:lpstr>
      <vt:lpstr>Full SAFe for large enterprises</vt:lpstr>
      <vt:lpstr>Business results</vt:lpstr>
      <vt:lpstr>1.2 Explore the Lean, the Agile Manifesto and               SAFe Principles </vt:lpstr>
      <vt:lpstr>Embrace Lean-Agile values</vt:lpstr>
      <vt:lpstr>Agile Manifesto</vt:lpstr>
      <vt:lpstr>Individual and interaction over process &amp; Tools</vt:lpstr>
      <vt:lpstr>Working Software over Comprehensive Documentation</vt:lpstr>
      <vt:lpstr>Customer Collaboration Over Contract negotiation</vt:lpstr>
      <vt:lpstr>Responding to change over following a plan</vt:lpstr>
      <vt:lpstr>12 Principles behind Agile Manifesto</vt:lpstr>
      <vt:lpstr>12 Principles behind Agile Manifesto</vt:lpstr>
      <vt:lpstr>SAFe House of Lean in Nutshell</vt:lpstr>
      <vt:lpstr>Leadership foundation</vt:lpstr>
      <vt:lpstr>Agile Turns development Upside-down</vt:lpstr>
      <vt:lpstr>PowerPoint Presentation</vt:lpstr>
      <vt:lpstr>#1 Take an economic view</vt:lpstr>
      <vt:lpstr>Building incrementally accelerates value delivery</vt:lpstr>
      <vt:lpstr>And delivers better economics </vt:lpstr>
      <vt:lpstr>Exercise: Accelerating value delivery</vt:lpstr>
      <vt:lpstr>Base decisions on economics</vt:lpstr>
      <vt:lpstr>#2 Apply Systems thinking</vt:lpstr>
      <vt:lpstr>System Thinking</vt:lpstr>
      <vt:lpstr>Aspects of System Thinking</vt:lpstr>
      <vt:lpstr>Optimize the full value stream</vt:lpstr>
      <vt:lpstr>#3 Assume variability with fast, integrated learning cycles</vt:lpstr>
      <vt:lpstr>Development occurs in an uncertain world</vt:lpstr>
      <vt:lpstr>Apply a Set Based Approach</vt:lpstr>
      <vt:lpstr>#4 Build incrementally with fast, integrated learning cycles</vt:lpstr>
      <vt:lpstr>Apply fast learning cycles</vt:lpstr>
      <vt:lpstr>Apply fast learning cycles</vt:lpstr>
      <vt:lpstr>Integration points reduce risk</vt:lpstr>
      <vt:lpstr>#5 Base milestones on objective evaluation of working systems</vt:lpstr>
      <vt:lpstr>The problem of phase gate milestones</vt:lpstr>
      <vt:lpstr>The problem of phase gate milestones</vt:lpstr>
      <vt:lpstr>Apply objective milestones</vt:lpstr>
      <vt:lpstr>Iterate to the optimum solutions</vt:lpstr>
      <vt:lpstr>#6 Visualize and limit WIP, reduce batch sizes, and manage queue lengths</vt:lpstr>
      <vt:lpstr>Visualize and limit work in progress</vt:lpstr>
      <vt:lpstr>Exercise: Work in progress constraints</vt:lpstr>
      <vt:lpstr>Reduce batch size</vt:lpstr>
      <vt:lpstr>Exercise: Large batch push</vt:lpstr>
      <vt:lpstr>Exercise: Small batch pull</vt:lpstr>
      <vt:lpstr>Finding optimum batch size</vt:lpstr>
      <vt:lpstr>Reducing optimum batch size</vt:lpstr>
      <vt:lpstr>Manage queue lengths</vt:lpstr>
      <vt:lpstr>Reduce queue lengths</vt:lpstr>
      <vt:lpstr>#7 Apply cadence, synchronize with cross-domain planning</vt:lpstr>
      <vt:lpstr>Cadence and Synchronization</vt:lpstr>
      <vt:lpstr>Control variability and planning cadence</vt:lpstr>
      <vt:lpstr>Synchronizes with cross domain Planning</vt:lpstr>
      <vt:lpstr>#8 Unlock the intrinsic motivation of knowledge workers</vt:lpstr>
      <vt:lpstr>Drive: The puzzling puzzles of Harry Harlow</vt:lpstr>
      <vt:lpstr>#9 Decentralize decision making</vt:lpstr>
      <vt:lpstr>Decentralize decision-making</vt:lpstr>
      <vt:lpstr>1.3 Identify Scrum, Kanban and XP Practices </vt:lpstr>
      <vt:lpstr>From traditional development to Agile</vt:lpstr>
      <vt:lpstr>Agile for Team: Scrum</vt:lpstr>
      <vt:lpstr>Agile for Team: Kanban</vt:lpstr>
      <vt:lpstr>Agile for Team: Kanban</vt:lpstr>
      <vt:lpstr>Agile for Team: XP</vt:lpstr>
      <vt:lpstr>Teams in SAFe are part of an Agile Release Train</vt:lpstr>
      <vt:lpstr>The Art and Teams continuously deliver value</vt:lpstr>
      <vt:lpstr>Lesson Summary</vt:lpstr>
      <vt:lpstr>Implementation Roadmap - SAFe</vt:lpstr>
      <vt:lpstr>PowerPoint Presentation</vt:lpstr>
      <vt:lpstr>PowerPoint Presentation</vt:lpstr>
      <vt:lpstr>PowerPoint Presentation</vt:lpstr>
      <vt:lpstr>SAFe 4.5 Big Picture</vt:lpstr>
      <vt:lpstr>Essential SAFe provides the basis for success</vt:lpstr>
      <vt:lpstr>Portfolio SAFe aligns strategy and execution</vt:lpstr>
      <vt:lpstr>Large Solution SAFe coordinates ARTs with a Solution Train</vt:lpstr>
      <vt:lpstr>Full SAFe for large enterprises</vt:lpstr>
    </vt:vector>
  </TitlesOfParts>
  <Company>Scaled Agile,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Foundations</dc:title>
  <dc:creator>© Scaled Agile, Inc.</dc:creator>
  <cp:lastModifiedBy>Sriram B</cp:lastModifiedBy>
  <cp:revision>206</cp:revision>
  <cp:lastPrinted>2016-08-01T14:40:30Z</cp:lastPrinted>
  <dcterms:created xsi:type="dcterms:W3CDTF">2016-07-19T22:15:22Z</dcterms:created>
  <dcterms:modified xsi:type="dcterms:W3CDTF">2017-10-05T15:37:07Z</dcterms:modified>
</cp:coreProperties>
</file>